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2.xml" ContentType="application/vnd.openxmlformats-officedocument.presentationml.notesSlide+xml"/>
  <Override PartName="/ppt/charts/chart4.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5.xml" ContentType="application/vnd.openxmlformats-officedocument.drawingml.chart+xml"/>
  <Override PartName="/ppt/notesSlides/notesSlide5.xml" ContentType="application/vnd.openxmlformats-officedocument.presentationml.notesSlide+xml"/>
  <Override PartName="/ppt/charts/chart6.xml" ContentType="application/vnd.openxmlformats-officedocument.drawingml.chart+xml"/>
  <Override PartName="/ppt/drawings/drawing1.xml" ContentType="application/vnd.openxmlformats-officedocument.drawingml.chartshapes+xml"/>
  <Override PartName="/ppt/notesSlides/notesSlide6.xml" ContentType="application/vnd.openxmlformats-officedocument.presentationml.notesSlide+xml"/>
  <Override PartName="/ppt/charts/chart7.xml" ContentType="application/vnd.openxmlformats-officedocument.drawingml.chart+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1"/>
  </p:notesMasterIdLst>
  <p:handoutMasterIdLst>
    <p:handoutMasterId r:id="rId32"/>
  </p:handoutMasterIdLst>
  <p:sldIdLst>
    <p:sldId id="256" r:id="rId5"/>
    <p:sldId id="317" r:id="rId6"/>
    <p:sldId id="318" r:id="rId7"/>
    <p:sldId id="319" r:id="rId8"/>
    <p:sldId id="301" r:id="rId9"/>
    <p:sldId id="314" r:id="rId10"/>
    <p:sldId id="320" r:id="rId11"/>
    <p:sldId id="321" r:id="rId12"/>
    <p:sldId id="311" r:id="rId13"/>
    <p:sldId id="322" r:id="rId14"/>
    <p:sldId id="313" r:id="rId15"/>
    <p:sldId id="323" r:id="rId16"/>
    <p:sldId id="292" r:id="rId17"/>
    <p:sldId id="293" r:id="rId18"/>
    <p:sldId id="294" r:id="rId19"/>
    <p:sldId id="295" r:id="rId20"/>
    <p:sldId id="324" r:id="rId21"/>
    <p:sldId id="316" r:id="rId22"/>
    <p:sldId id="310" r:id="rId23"/>
    <p:sldId id="298" r:id="rId24"/>
    <p:sldId id="278" r:id="rId25"/>
    <p:sldId id="285" r:id="rId26"/>
    <p:sldId id="286" r:id="rId27"/>
    <p:sldId id="299" r:id="rId28"/>
    <p:sldId id="296" r:id="rId29"/>
    <p:sldId id="287" r:id="rId30"/>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00467F"/>
    <a:srgbClr val="EBB913"/>
    <a:srgbClr val="842B37"/>
    <a:srgbClr val="94A545"/>
    <a:srgbClr val="96B4DE"/>
    <a:srgbClr val="404040"/>
    <a:srgbClr val="EBB200"/>
    <a:srgbClr val="62626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3" autoAdjust="0"/>
    <p:restoredTop sz="81197" autoAdjust="0"/>
  </p:normalViewPr>
  <p:slideViewPr>
    <p:cSldViewPr snapToGrid="0" snapToObjects="1">
      <p:cViewPr varScale="1">
        <p:scale>
          <a:sx n="159" d="100"/>
          <a:sy n="159" d="100"/>
        </p:scale>
        <p:origin x="-383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30" Type="http://schemas.openxmlformats.org/officeDocument/2006/relationships/slide" Target="slides/slide26.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3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https://d.docs.live.net/776198d8acb44bea/Documents/Budget%20Analyst/CBAC%20Meeting%201.12.16.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https://d.docs.live.net/776198d8acb44bea/Documents/Budget%20Analyst/Budget%20Book/FY15-16/Adopted%20Budget%20-%20GFOA%20Layout/1.%20Introduction%20and%20Overview%20Chart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https://d.docs.live.net/776198d8acb44bea/Documents/Budget%20Analyst/Budget%20Book/FY15-16/Adopted%20Budget%20-%20GFOA%20Layout/1.%20Introduction%20and%20Overview%20Chart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https://d.docs.live.net/776198d8acb44bea/Documents/Budget%20Analyst/CBAC%20Meeting%201.12.16.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https://d.docs.live.net/776198d8acb44bea/Documents/Budget%20Analyst/CBAC%20Meeting%201.12.16.xlsx" TargetMode="External"/><Relationship Id="rId2" Type="http://schemas.microsoft.com/office/2011/relationships/chartStyle" Target="style1.xml"/><Relationship Id="rId3" Type="http://schemas.microsoft.com/office/2011/relationships/chartColorStyle" Target="colors1.xml"/></Relationships>
</file>

<file path=ppt/charts/_rels/chart6.xml.rels><?xml version="1.0" encoding="UTF-8" standalone="yes"?>
<Relationships xmlns="http://schemas.openxmlformats.org/package/2006/relationships"><Relationship Id="rId1" Type="http://schemas.openxmlformats.org/officeDocument/2006/relationships/oleObject" Target="https://d.docs.live.net/776198d8acb44bea/Documents/Budget%20Analyst/CBAC%20Meeting%201.12.16.xlsx" TargetMode="External"/><Relationship Id="rId2" Type="http://schemas.openxmlformats.org/officeDocument/2006/relationships/chartUserShapes" Target="../drawings/drawing1.xml"/></Relationships>
</file>

<file path=ppt/charts/_rels/chart7.xml.rels><?xml version="1.0" encoding="UTF-8" standalone="yes"?>
<Relationships xmlns="http://schemas.openxmlformats.org/package/2006/relationships"><Relationship Id="rId1" Type="http://schemas.openxmlformats.org/officeDocument/2006/relationships/oleObject" Target="https://d.docs.live.net/776198d8acb44bea/Documents/Budget%20Analyst/CBAC%20Meeting%201.12.16.xlsx" TargetMode="External"/><Relationship Id="rId2" Type="http://schemas.microsoft.com/office/2011/relationships/chartStyle" Target="style2.xml"/><Relationship Id="rId3" Type="http://schemas.microsoft.com/office/2011/relationships/chartColorStyle" Target="colors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a:latin typeface="Gill Sans MT" panose="020B0502020104020203" pitchFamily="34" charset="0"/>
              </a:defRPr>
            </a:pPr>
            <a:r>
              <a:rPr lang="en-US" sz="1400" b="0" cap="all" baseline="0">
                <a:solidFill>
                  <a:schemeClr val="accent1"/>
                </a:solidFill>
                <a:latin typeface="Gill Sans MT" panose="020B0502020104020203" pitchFamily="34" charset="0"/>
              </a:rPr>
              <a:t>Certified Enrollment </a:t>
            </a:r>
          </a:p>
        </c:rich>
      </c:tx>
      <c:layout/>
      <c:overlay val="0"/>
    </c:title>
    <c:autoTitleDeleted val="0"/>
    <c:plotArea>
      <c:layout/>
      <c:barChart>
        <c:barDir val="col"/>
        <c:grouping val="clustered"/>
        <c:varyColors val="0"/>
        <c:ser>
          <c:idx val="1"/>
          <c:order val="0"/>
          <c:tx>
            <c:strRef>
              <c:f>'[CBAC Meeting 1.12.16.xlsx]Certified Enrollment'!$B$1</c:f>
              <c:strCache>
                <c:ptCount val="1"/>
                <c:pt idx="0">
                  <c:v>Certified Enrollment (line 7)</c:v>
                </c:pt>
              </c:strCache>
            </c:strRef>
          </c:tx>
          <c:spPr>
            <a:solidFill>
              <a:schemeClr val="accent1"/>
            </a:solidFill>
          </c:spPr>
          <c:invertIfNegative val="0"/>
          <c:dLbls>
            <c:spPr>
              <a:noFill/>
              <a:ln>
                <a:noFill/>
              </a:ln>
              <a:effectLst/>
            </c:spPr>
            <c:txPr>
              <a:bodyPr wrap="square" lIns="38100" tIns="19050" rIns="38100" bIns="19050" anchor="ctr" anchorCtr="0">
                <a:spAutoFit/>
              </a:bodyPr>
              <a:lstStyle/>
              <a:p>
                <a:pPr algn="ctr">
                  <a:defRPr lang="en-US" sz="1000" b="0" i="0" u="none" strike="noStrike" kern="1200" baseline="0">
                    <a:solidFill>
                      <a:schemeClr val="tx2"/>
                    </a:solidFill>
                    <a:latin typeface="Gill Sans MT" panose="020B0502020104020203"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'[CBAC Meeting 1.12.16.xlsx]Certified Enrollment'!$A$9:$A$18</c:f>
              <c:strCache>
                <c:ptCount val="10"/>
                <c:pt idx="0">
                  <c:v>2006-07</c:v>
                </c:pt>
                <c:pt idx="1">
                  <c:v>2007-08</c:v>
                </c:pt>
                <c:pt idx="2">
                  <c:v>2008-09</c:v>
                </c:pt>
                <c:pt idx="3">
                  <c:v>2009-10</c:v>
                </c:pt>
                <c:pt idx="4">
                  <c:v>2010-11</c:v>
                </c:pt>
                <c:pt idx="5">
                  <c:v>2011-12</c:v>
                </c:pt>
                <c:pt idx="6">
                  <c:v>2012-13</c:v>
                </c:pt>
                <c:pt idx="7">
                  <c:v>2013-14</c:v>
                </c:pt>
                <c:pt idx="8">
                  <c:v>2014-15</c:v>
                </c:pt>
                <c:pt idx="9">
                  <c:v>2015-16</c:v>
                </c:pt>
              </c:strCache>
            </c:strRef>
          </c:cat>
          <c:val>
            <c:numRef>
              <c:f>'[CBAC Meeting 1.12.16.xlsx]Certified Enrollment'!$B$9:$B$18</c:f>
              <c:numCache>
                <c:formatCode>_(* #,##0_);_(* \(#,##0\);_(* "-"??_);_(@_)</c:formatCode>
                <c:ptCount val="10"/>
                <c:pt idx="0">
                  <c:v>31218.0</c:v>
                </c:pt>
                <c:pt idx="1">
                  <c:v>31129.0</c:v>
                </c:pt>
                <c:pt idx="2">
                  <c:v>30783.0</c:v>
                </c:pt>
                <c:pt idx="3">
                  <c:v>30954.0</c:v>
                </c:pt>
                <c:pt idx="4">
                  <c:v>30975.0</c:v>
                </c:pt>
                <c:pt idx="5">
                  <c:v>31546.3</c:v>
                </c:pt>
                <c:pt idx="6">
                  <c:v>32062.09</c:v>
                </c:pt>
                <c:pt idx="7">
                  <c:v>32413.0</c:v>
                </c:pt>
                <c:pt idx="8">
                  <c:v>32396.0</c:v>
                </c:pt>
                <c:pt idx="9">
                  <c:v>32581.93</c:v>
                </c:pt>
              </c:numCache>
            </c:numRef>
          </c:val>
        </c:ser>
        <c:dLbls>
          <c:dLblPos val="outEnd"/>
          <c:showLegendKey val="0"/>
          <c:showVal val="1"/>
          <c:showCatName val="0"/>
          <c:showSerName val="0"/>
          <c:showPercent val="0"/>
          <c:showBubbleSize val="0"/>
        </c:dLbls>
        <c:gapWidth val="150"/>
        <c:axId val="-2137671912"/>
        <c:axId val="-2137662968"/>
      </c:barChart>
      <c:catAx>
        <c:axId val="-2137671912"/>
        <c:scaling>
          <c:orientation val="minMax"/>
        </c:scaling>
        <c:delete val="0"/>
        <c:axPos val="b"/>
        <c:numFmt formatCode="General" sourceLinked="1"/>
        <c:majorTickMark val="out"/>
        <c:minorTickMark val="none"/>
        <c:tickLblPos val="nextTo"/>
        <c:txPr>
          <a:bodyPr/>
          <a:lstStyle/>
          <a:p>
            <a:pPr>
              <a:defRPr>
                <a:solidFill>
                  <a:schemeClr val="tx2"/>
                </a:solidFill>
                <a:latin typeface="Gill Sans MT" panose="020B0502020104020203" pitchFamily="34" charset="0"/>
              </a:defRPr>
            </a:pPr>
            <a:endParaRPr lang="en-US"/>
          </a:p>
        </c:txPr>
        <c:crossAx val="-2137662968"/>
        <c:crosses val="autoZero"/>
        <c:auto val="1"/>
        <c:lblAlgn val="ctr"/>
        <c:lblOffset val="100"/>
        <c:noMultiLvlLbl val="0"/>
      </c:catAx>
      <c:valAx>
        <c:axId val="-2137662968"/>
        <c:scaling>
          <c:orientation val="minMax"/>
          <c:max val="35000.0"/>
          <c:min val="15000.0"/>
        </c:scaling>
        <c:delete val="0"/>
        <c:axPos val="l"/>
        <c:majorGridlines/>
        <c:numFmt formatCode="_(* #,##0_);_(* \(#,##0\);_(* &quot;-&quot;??_);_(@_)" sourceLinked="1"/>
        <c:majorTickMark val="out"/>
        <c:minorTickMark val="none"/>
        <c:tickLblPos val="nextTo"/>
        <c:txPr>
          <a:bodyPr/>
          <a:lstStyle/>
          <a:p>
            <a:pPr>
              <a:defRPr>
                <a:solidFill>
                  <a:schemeClr val="tx2"/>
                </a:solidFill>
                <a:latin typeface="Gill Sans MT" panose="020B0502020104020203" pitchFamily="34" charset="0"/>
              </a:defRPr>
            </a:pPr>
            <a:endParaRPr lang="en-US"/>
          </a:p>
        </c:txPr>
        <c:crossAx val="-2137671912"/>
        <c:crosses val="autoZero"/>
        <c:crossBetween val="between"/>
        <c:majorUnit val="5000.0"/>
      </c:valAx>
    </c:plotArea>
    <c:legend>
      <c:legendPos val="b"/>
      <c:layout/>
      <c:overlay val="0"/>
      <c:txPr>
        <a:bodyPr/>
        <a:lstStyle/>
        <a:p>
          <a:pPr algn="ctr">
            <a:defRPr lang="en-US" sz="1000" b="0" i="0" u="none" strike="noStrike" kern="1200" baseline="0">
              <a:solidFill>
                <a:schemeClr val="tx2"/>
              </a:solidFill>
              <a:latin typeface="Gill Sans MT" panose="020B0502020104020203" pitchFamily="34" charset="0"/>
              <a:ea typeface="+mn-ea"/>
              <a:cs typeface="+mn-cs"/>
            </a:defRPr>
          </a:pPr>
          <a:endParaRPr lang="en-US"/>
        </a:p>
      </c:txPr>
    </c:legend>
    <c:plotVisOnly val="1"/>
    <c:dispBlanksAs val="gap"/>
    <c:showDLblsOverMax val="0"/>
  </c:chart>
  <c:spPr>
    <a:ln>
      <a:solidFill>
        <a:schemeClr val="tx2"/>
      </a:solid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0"/>
            </a:pPr>
            <a:r>
              <a:rPr lang="en-US" sz="1400" b="0" cap="all" baseline="0">
                <a:solidFill>
                  <a:schemeClr val="accent1"/>
                </a:solidFill>
                <a:latin typeface="Gill Sans MT" panose="020B0502020104020203" pitchFamily="34" charset="0"/>
              </a:rPr>
              <a:t>State Aid to Schools:  Supplemental State Aid (Allowable growth)</a:t>
            </a:r>
          </a:p>
        </c:rich>
      </c:tx>
      <c:layout/>
      <c:overlay val="0"/>
    </c:title>
    <c:autoTitleDeleted val="0"/>
    <c:plotArea>
      <c:layout/>
      <c:lineChart>
        <c:grouping val="standard"/>
        <c:varyColors val="0"/>
        <c:ser>
          <c:idx val="0"/>
          <c:order val="0"/>
          <c:tx>
            <c:strRef>
              <c:f>'[1. Introduction and Overview Charts.xlsx]Allowable Growth'!$B$1</c:f>
              <c:strCache>
                <c:ptCount val="1"/>
                <c:pt idx="0">
                  <c:v>Allowable Growth</c:v>
                </c:pt>
              </c:strCache>
            </c:strRef>
          </c:tx>
          <c:marker>
            <c:symbol val="circle"/>
            <c:size val="5"/>
          </c:marker>
          <c:dPt>
            <c:idx val="43"/>
            <c:marker>
              <c:spPr>
                <a:solidFill>
                  <a:schemeClr val="accent1"/>
                </a:solidFill>
              </c:spPr>
            </c:marker>
            <c:bubble3D val="0"/>
          </c:dPt>
          <c:dPt>
            <c:idx val="44"/>
            <c:marker>
              <c:spPr>
                <a:solidFill>
                  <a:schemeClr val="accent2"/>
                </a:solidFill>
              </c:spPr>
            </c:marker>
            <c:bubble3D val="0"/>
          </c:dPt>
          <c:cat>
            <c:numRef>
              <c:f>'[1. Introduction and Overview Charts.xlsx]Allowable Growth'!$A$2:$A$46</c:f>
              <c:numCache>
                <c:formatCode>General</c:formatCode>
                <c:ptCount val="45"/>
                <c:pt idx="0">
                  <c:v>1973.0</c:v>
                </c:pt>
                <c:pt idx="1">
                  <c:v>1974.0</c:v>
                </c:pt>
                <c:pt idx="2">
                  <c:v>1975.0</c:v>
                </c:pt>
                <c:pt idx="3">
                  <c:v>1976.0</c:v>
                </c:pt>
                <c:pt idx="4">
                  <c:v>1977.0</c:v>
                </c:pt>
                <c:pt idx="5">
                  <c:v>1978.0</c:v>
                </c:pt>
                <c:pt idx="6">
                  <c:v>1979.0</c:v>
                </c:pt>
                <c:pt idx="7">
                  <c:v>1980.0</c:v>
                </c:pt>
                <c:pt idx="8">
                  <c:v>1981.0</c:v>
                </c:pt>
                <c:pt idx="9">
                  <c:v>1982.0</c:v>
                </c:pt>
                <c:pt idx="10">
                  <c:v>1983.0</c:v>
                </c:pt>
                <c:pt idx="11">
                  <c:v>1984.0</c:v>
                </c:pt>
                <c:pt idx="12">
                  <c:v>1985.0</c:v>
                </c:pt>
                <c:pt idx="13">
                  <c:v>1986.0</c:v>
                </c:pt>
                <c:pt idx="14">
                  <c:v>1987.0</c:v>
                </c:pt>
                <c:pt idx="15">
                  <c:v>1988.0</c:v>
                </c:pt>
                <c:pt idx="16">
                  <c:v>1989.0</c:v>
                </c:pt>
                <c:pt idx="17">
                  <c:v>1990.0</c:v>
                </c:pt>
                <c:pt idx="18">
                  <c:v>1991.0</c:v>
                </c:pt>
                <c:pt idx="19">
                  <c:v>1992.0</c:v>
                </c:pt>
                <c:pt idx="20">
                  <c:v>1993.0</c:v>
                </c:pt>
                <c:pt idx="21">
                  <c:v>1994.0</c:v>
                </c:pt>
                <c:pt idx="22">
                  <c:v>1995.0</c:v>
                </c:pt>
                <c:pt idx="23">
                  <c:v>1996.0</c:v>
                </c:pt>
                <c:pt idx="24">
                  <c:v>1997.0</c:v>
                </c:pt>
                <c:pt idx="25">
                  <c:v>1998.0</c:v>
                </c:pt>
                <c:pt idx="26">
                  <c:v>1999.0</c:v>
                </c:pt>
                <c:pt idx="27">
                  <c:v>2000.0</c:v>
                </c:pt>
                <c:pt idx="28">
                  <c:v>2001.0</c:v>
                </c:pt>
                <c:pt idx="29">
                  <c:v>2002.0</c:v>
                </c:pt>
                <c:pt idx="30">
                  <c:v>2003.0</c:v>
                </c:pt>
                <c:pt idx="31">
                  <c:v>2004.0</c:v>
                </c:pt>
                <c:pt idx="32">
                  <c:v>2005.0</c:v>
                </c:pt>
                <c:pt idx="33">
                  <c:v>2006.0</c:v>
                </c:pt>
                <c:pt idx="34">
                  <c:v>2007.0</c:v>
                </c:pt>
                <c:pt idx="35">
                  <c:v>2008.0</c:v>
                </c:pt>
                <c:pt idx="36">
                  <c:v>2009.0</c:v>
                </c:pt>
                <c:pt idx="37">
                  <c:v>2010.0</c:v>
                </c:pt>
                <c:pt idx="38">
                  <c:v>2011.0</c:v>
                </c:pt>
                <c:pt idx="39">
                  <c:v>2012.0</c:v>
                </c:pt>
                <c:pt idx="40">
                  <c:v>2013.0</c:v>
                </c:pt>
                <c:pt idx="41">
                  <c:v>2014.0</c:v>
                </c:pt>
                <c:pt idx="42">
                  <c:v>2015.0</c:v>
                </c:pt>
                <c:pt idx="43">
                  <c:v>2016.0</c:v>
                </c:pt>
                <c:pt idx="44">
                  <c:v>2017.0</c:v>
                </c:pt>
              </c:numCache>
            </c:numRef>
          </c:cat>
          <c:val>
            <c:numRef>
              <c:f>'[1. Introduction and Overview Charts.xlsx]Allowable Growth'!$B$2:$B$46</c:f>
              <c:numCache>
                <c:formatCode>0.00%</c:formatCode>
                <c:ptCount val="45"/>
                <c:pt idx="0">
                  <c:v>0.0493</c:v>
                </c:pt>
                <c:pt idx="1">
                  <c:v>0.05</c:v>
                </c:pt>
                <c:pt idx="2">
                  <c:v>0.08</c:v>
                </c:pt>
                <c:pt idx="3">
                  <c:v>0.107</c:v>
                </c:pt>
                <c:pt idx="4">
                  <c:v>0.0983</c:v>
                </c:pt>
                <c:pt idx="5">
                  <c:v>0.0784</c:v>
                </c:pt>
                <c:pt idx="6">
                  <c:v>0.0942</c:v>
                </c:pt>
                <c:pt idx="7">
                  <c:v>0.0948</c:v>
                </c:pt>
                <c:pt idx="8">
                  <c:v>0.1359</c:v>
                </c:pt>
                <c:pt idx="9">
                  <c:v>0.05</c:v>
                </c:pt>
                <c:pt idx="10">
                  <c:v>0.07</c:v>
                </c:pt>
                <c:pt idx="11">
                  <c:v>0.061</c:v>
                </c:pt>
                <c:pt idx="12">
                  <c:v>0.0254</c:v>
                </c:pt>
                <c:pt idx="13">
                  <c:v>0.0533</c:v>
                </c:pt>
                <c:pt idx="14">
                  <c:v>0.0384</c:v>
                </c:pt>
                <c:pt idx="15">
                  <c:v>0.0347</c:v>
                </c:pt>
                <c:pt idx="16">
                  <c:v>0.0359</c:v>
                </c:pt>
                <c:pt idx="17">
                  <c:v>0.0353</c:v>
                </c:pt>
                <c:pt idx="18">
                  <c:v>0.0718</c:v>
                </c:pt>
                <c:pt idx="19">
                  <c:v>0.0421</c:v>
                </c:pt>
                <c:pt idx="20">
                  <c:v>0.0415</c:v>
                </c:pt>
                <c:pt idx="21">
                  <c:v>0.021</c:v>
                </c:pt>
                <c:pt idx="22">
                  <c:v>0.0285</c:v>
                </c:pt>
                <c:pt idx="23">
                  <c:v>0.0353</c:v>
                </c:pt>
                <c:pt idx="24">
                  <c:v>0.033</c:v>
                </c:pt>
                <c:pt idx="25">
                  <c:v>0.035</c:v>
                </c:pt>
                <c:pt idx="26">
                  <c:v>0.035</c:v>
                </c:pt>
                <c:pt idx="27" formatCode="0.0%">
                  <c:v>0.03</c:v>
                </c:pt>
                <c:pt idx="28" formatCode="0.0%">
                  <c:v>0.04</c:v>
                </c:pt>
                <c:pt idx="29" formatCode="0.0%">
                  <c:v>0.04</c:v>
                </c:pt>
                <c:pt idx="30" formatCode="0.0%">
                  <c:v>0.01</c:v>
                </c:pt>
                <c:pt idx="31" formatCode="0.0%">
                  <c:v>0.02</c:v>
                </c:pt>
                <c:pt idx="32" formatCode="0.0%">
                  <c:v>0.02</c:v>
                </c:pt>
                <c:pt idx="33" formatCode="0.0%">
                  <c:v>0.04</c:v>
                </c:pt>
                <c:pt idx="34" formatCode="0.0%">
                  <c:v>0.04</c:v>
                </c:pt>
                <c:pt idx="35" formatCode="0.0%">
                  <c:v>0.04</c:v>
                </c:pt>
                <c:pt idx="36" formatCode="0.0%">
                  <c:v>0.04</c:v>
                </c:pt>
                <c:pt idx="37" formatCode="0.0%">
                  <c:v>0.04</c:v>
                </c:pt>
                <c:pt idx="38" formatCode="0.0%">
                  <c:v>0.02</c:v>
                </c:pt>
                <c:pt idx="39" formatCode="0.0%">
                  <c:v>0.0</c:v>
                </c:pt>
                <c:pt idx="40" formatCode="0.0%">
                  <c:v>0.02</c:v>
                </c:pt>
                <c:pt idx="41" formatCode="0.0%">
                  <c:v>0.02</c:v>
                </c:pt>
                <c:pt idx="42" formatCode="0.0%">
                  <c:v>0.04</c:v>
                </c:pt>
                <c:pt idx="43">
                  <c:v>0.0125</c:v>
                </c:pt>
                <c:pt idx="44">
                  <c:v>0.01</c:v>
                </c:pt>
              </c:numCache>
            </c:numRef>
          </c:val>
          <c:smooth val="0"/>
        </c:ser>
        <c:dLbls>
          <c:showLegendKey val="0"/>
          <c:showVal val="0"/>
          <c:showCatName val="0"/>
          <c:showSerName val="0"/>
          <c:showPercent val="0"/>
          <c:showBubbleSize val="0"/>
        </c:dLbls>
        <c:marker val="1"/>
        <c:smooth val="0"/>
        <c:axId val="-2137550792"/>
        <c:axId val="-2137547528"/>
      </c:lineChart>
      <c:catAx>
        <c:axId val="-2137550792"/>
        <c:scaling>
          <c:orientation val="minMax"/>
        </c:scaling>
        <c:delete val="0"/>
        <c:axPos val="b"/>
        <c:numFmt formatCode="General" sourceLinked="1"/>
        <c:majorTickMark val="out"/>
        <c:minorTickMark val="none"/>
        <c:tickLblPos val="nextTo"/>
        <c:txPr>
          <a:bodyPr/>
          <a:lstStyle/>
          <a:p>
            <a:pPr>
              <a:defRPr>
                <a:solidFill>
                  <a:schemeClr val="tx2"/>
                </a:solidFill>
                <a:latin typeface="Gill Sans MT" panose="020B0502020104020203" pitchFamily="34" charset="0"/>
              </a:defRPr>
            </a:pPr>
            <a:endParaRPr lang="en-US"/>
          </a:p>
        </c:txPr>
        <c:crossAx val="-2137547528"/>
        <c:crosses val="autoZero"/>
        <c:auto val="1"/>
        <c:lblAlgn val="ctr"/>
        <c:lblOffset val="100"/>
        <c:noMultiLvlLbl val="0"/>
      </c:catAx>
      <c:valAx>
        <c:axId val="-2137547528"/>
        <c:scaling>
          <c:orientation val="minMax"/>
        </c:scaling>
        <c:delete val="0"/>
        <c:axPos val="l"/>
        <c:majorGridlines/>
        <c:numFmt formatCode="0%" sourceLinked="0"/>
        <c:majorTickMark val="out"/>
        <c:minorTickMark val="none"/>
        <c:tickLblPos val="nextTo"/>
        <c:txPr>
          <a:bodyPr/>
          <a:lstStyle/>
          <a:p>
            <a:pPr>
              <a:defRPr>
                <a:solidFill>
                  <a:schemeClr val="tx2"/>
                </a:solidFill>
                <a:latin typeface="Gill Sans MT" panose="020B0502020104020203" pitchFamily="34" charset="0"/>
              </a:defRPr>
            </a:pPr>
            <a:endParaRPr lang="en-US"/>
          </a:p>
        </c:txPr>
        <c:crossAx val="-2137550792"/>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0"/>
            </a:pPr>
            <a:r>
              <a:rPr lang="en-US" sz="1400" b="0" cap="all" baseline="0">
                <a:solidFill>
                  <a:schemeClr val="accent1"/>
                </a:solidFill>
                <a:latin typeface="Gill Sans MT" panose="020B0502020104020203" pitchFamily="34" charset="0"/>
              </a:rPr>
              <a:t>Supplemental State Aid: 2008-2017</a:t>
            </a:r>
          </a:p>
        </c:rich>
      </c:tx>
      <c:layout/>
      <c:overlay val="0"/>
    </c:title>
    <c:autoTitleDeleted val="0"/>
    <c:plotArea>
      <c:layout/>
      <c:lineChart>
        <c:grouping val="standard"/>
        <c:varyColors val="0"/>
        <c:ser>
          <c:idx val="0"/>
          <c:order val="0"/>
          <c:tx>
            <c:strRef>
              <c:f>'[1. Introduction and Overview Charts.xlsx]Allowable Growth'!$B$1</c:f>
              <c:strCache>
                <c:ptCount val="1"/>
                <c:pt idx="0">
                  <c:v>Allowable Growth</c:v>
                </c:pt>
              </c:strCache>
            </c:strRef>
          </c:tx>
          <c:marker>
            <c:symbol val="circle"/>
            <c:size val="5"/>
          </c:marker>
          <c:dPt>
            <c:idx val="9"/>
            <c:marker>
              <c:spPr>
                <a:solidFill>
                  <a:schemeClr val="accent2">
                    <a:lumMod val="20000"/>
                    <a:lumOff val="80000"/>
                  </a:schemeClr>
                </a:solidFill>
              </c:spPr>
            </c:marker>
            <c:bubble3D val="0"/>
          </c:dPt>
          <c:dPt>
            <c:idx val="43"/>
            <c:marker>
              <c:spPr>
                <a:solidFill>
                  <a:schemeClr val="accent1"/>
                </a:solidFill>
              </c:spPr>
            </c:marker>
            <c:bubble3D val="0"/>
          </c:dPt>
          <c:dPt>
            <c:idx val="44"/>
            <c:marker>
              <c:spPr>
                <a:solidFill>
                  <a:schemeClr val="accent2"/>
                </a:solidFill>
              </c:spPr>
            </c:marker>
            <c:bubble3D val="0"/>
          </c:dPt>
          <c:dLbls>
            <c:dLbl>
              <c:idx val="3"/>
              <c:layout>
                <c:manualLayout>
                  <c:x val="-0.00459111013901046"/>
                  <c:y val="-0.0388533239687056"/>
                </c:manualLayout>
              </c:layout>
              <c:dLblPos val="r"/>
              <c:showLegendKey val="0"/>
              <c:showVal val="1"/>
              <c:showCatName val="0"/>
              <c:showSerName val="0"/>
              <c:showPercent val="0"/>
              <c:showBubbleSize val="0"/>
              <c:extLst>
                <c:ext xmlns:c15="http://schemas.microsoft.com/office/drawing/2012/chart" uri="{CE6537A1-D6FC-4f65-9D91-7224C49458BB}"/>
              </c:extLst>
            </c:dLbl>
            <c:dLbl>
              <c:idx val="4"/>
              <c:layout>
                <c:manualLayout>
                  <c:x val="0.00621135899679207"/>
                  <c:y val="-0.0267092696666147"/>
                </c:manualLayout>
              </c:layout>
              <c:dLblPos val="r"/>
              <c:showLegendKey val="0"/>
              <c:showVal val="1"/>
              <c:showCatName val="0"/>
              <c:showSerName val="0"/>
              <c:showPercent val="0"/>
              <c:showBubbleSize val="0"/>
              <c:extLst>
                <c:ext xmlns:c15="http://schemas.microsoft.com/office/drawing/2012/chart" uri="{CE6537A1-D6FC-4f65-9D91-7224C49458BB}"/>
              </c:extLst>
            </c:dLbl>
            <c:dLbl>
              <c:idx val="6"/>
              <c:layout>
                <c:manualLayout>
                  <c:x val="-0.0493441965587635"/>
                  <c:y val="-0.0388533239687056"/>
                </c:manualLayout>
              </c:layout>
              <c:dLblPos val="r"/>
              <c:showLegendKey val="0"/>
              <c:showVal val="1"/>
              <c:showCatName val="0"/>
              <c:showSerName val="0"/>
              <c:showPercent val="0"/>
              <c:showBubbleSize val="0"/>
              <c:extLst>
                <c:ext xmlns:c15="http://schemas.microsoft.com/office/drawing/2012/chart" uri="{CE6537A1-D6FC-4f65-9D91-7224C49458BB}"/>
              </c:extLst>
            </c:dLbl>
            <c:dLbl>
              <c:idx val="8"/>
              <c:layout>
                <c:manualLayout>
                  <c:x val="-0.00999234470691175"/>
                  <c:y val="-0.0449253511197513"/>
                </c:manualLayout>
              </c:layout>
              <c:dLblPos val="r"/>
              <c:showLegendKey val="0"/>
              <c:showVal val="1"/>
              <c:showCatName val="0"/>
              <c:showSerName val="0"/>
              <c:showPercent val="0"/>
              <c:showBubbleSize val="0"/>
              <c:extLst>
                <c:ext xmlns:c15="http://schemas.microsoft.com/office/drawing/2012/chart" uri="{CE6537A1-D6FC-4f65-9D91-7224C49458BB}"/>
              </c:extLst>
            </c:dLbl>
            <c:dLbl>
              <c:idx val="9"/>
              <c:layout/>
              <c:tx>
                <c:rich>
                  <a:bodyPr/>
                  <a:lstStyle/>
                  <a:p>
                    <a:fld id="{0FB9AF47-A15F-4FD1-909B-71C0E509D3F5}" type="VALUE">
                      <a:rPr lang="en-US">
                        <a:solidFill>
                          <a:schemeClr val="accent2"/>
                        </a:solidFill>
                      </a:rPr>
                      <a:pPr/>
                      <a:t>[VALUE]</a:t>
                    </a:fld>
                    <a:endParaRPr lang="en-US"/>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Lst>
            </c:dLbl>
            <c:spPr>
              <a:noFill/>
              <a:ln>
                <a:noFill/>
              </a:ln>
              <a:effectLst/>
            </c:spPr>
            <c:txPr>
              <a:bodyPr wrap="square" lIns="38100" tIns="19050" rIns="38100" bIns="19050" anchor="ctr">
                <a:spAutoFit/>
              </a:bodyPr>
              <a:lstStyle/>
              <a:p>
                <a:pPr>
                  <a:defRPr>
                    <a:solidFill>
                      <a:schemeClr val="accent1"/>
                    </a:solidFill>
                    <a:latin typeface="Gill Sans MT" panose="020B0502020104020203"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'[1. Introduction and Overview Charts.xlsx]Allowable Growth'!$A$37:$A$46</c:f>
              <c:numCache>
                <c:formatCode>General</c:formatCode>
                <c:ptCount val="10"/>
                <c:pt idx="0">
                  <c:v>2008.0</c:v>
                </c:pt>
                <c:pt idx="1">
                  <c:v>2009.0</c:v>
                </c:pt>
                <c:pt idx="2">
                  <c:v>2010.0</c:v>
                </c:pt>
                <c:pt idx="3">
                  <c:v>2011.0</c:v>
                </c:pt>
                <c:pt idx="4">
                  <c:v>2012.0</c:v>
                </c:pt>
                <c:pt idx="5">
                  <c:v>2013.0</c:v>
                </c:pt>
                <c:pt idx="6">
                  <c:v>2014.0</c:v>
                </c:pt>
                <c:pt idx="7">
                  <c:v>2015.0</c:v>
                </c:pt>
                <c:pt idx="8">
                  <c:v>2016.0</c:v>
                </c:pt>
                <c:pt idx="9">
                  <c:v>2017.0</c:v>
                </c:pt>
              </c:numCache>
            </c:numRef>
          </c:cat>
          <c:val>
            <c:numRef>
              <c:f>'[1. Introduction and Overview Charts.xlsx]Allowable Growth'!$B$37:$B$46</c:f>
              <c:numCache>
                <c:formatCode>0.0%</c:formatCode>
                <c:ptCount val="10"/>
                <c:pt idx="0">
                  <c:v>0.04</c:v>
                </c:pt>
                <c:pt idx="1">
                  <c:v>0.04</c:v>
                </c:pt>
                <c:pt idx="2">
                  <c:v>0.04</c:v>
                </c:pt>
                <c:pt idx="3">
                  <c:v>0.02</c:v>
                </c:pt>
                <c:pt idx="4">
                  <c:v>0.0</c:v>
                </c:pt>
                <c:pt idx="5">
                  <c:v>0.02</c:v>
                </c:pt>
                <c:pt idx="6">
                  <c:v>0.02</c:v>
                </c:pt>
                <c:pt idx="7">
                  <c:v>0.04</c:v>
                </c:pt>
                <c:pt idx="8" formatCode="0.00%">
                  <c:v>0.0125</c:v>
                </c:pt>
                <c:pt idx="9" formatCode="0.00%">
                  <c:v>0.01</c:v>
                </c:pt>
              </c:numCache>
            </c:numRef>
          </c:val>
          <c:smooth val="0"/>
        </c:ser>
        <c:dLbls>
          <c:dLblPos val="t"/>
          <c:showLegendKey val="0"/>
          <c:showVal val="1"/>
          <c:showCatName val="0"/>
          <c:showSerName val="0"/>
          <c:showPercent val="0"/>
          <c:showBubbleSize val="0"/>
        </c:dLbls>
        <c:marker val="1"/>
        <c:smooth val="0"/>
        <c:axId val="-2137496088"/>
        <c:axId val="-2137492984"/>
      </c:lineChart>
      <c:catAx>
        <c:axId val="-2137496088"/>
        <c:scaling>
          <c:orientation val="minMax"/>
        </c:scaling>
        <c:delete val="0"/>
        <c:axPos val="b"/>
        <c:numFmt formatCode="General" sourceLinked="1"/>
        <c:majorTickMark val="out"/>
        <c:minorTickMark val="none"/>
        <c:tickLblPos val="nextTo"/>
        <c:txPr>
          <a:bodyPr/>
          <a:lstStyle/>
          <a:p>
            <a:pPr>
              <a:defRPr>
                <a:solidFill>
                  <a:schemeClr val="tx2"/>
                </a:solidFill>
                <a:latin typeface="Gill Sans MT" panose="020B0502020104020203" pitchFamily="34" charset="0"/>
              </a:defRPr>
            </a:pPr>
            <a:endParaRPr lang="en-US"/>
          </a:p>
        </c:txPr>
        <c:crossAx val="-2137492984"/>
        <c:crosses val="autoZero"/>
        <c:auto val="1"/>
        <c:lblAlgn val="ctr"/>
        <c:lblOffset val="100"/>
        <c:noMultiLvlLbl val="0"/>
      </c:catAx>
      <c:valAx>
        <c:axId val="-2137492984"/>
        <c:scaling>
          <c:orientation val="minMax"/>
        </c:scaling>
        <c:delete val="0"/>
        <c:axPos val="l"/>
        <c:majorGridlines/>
        <c:numFmt formatCode="0%" sourceLinked="0"/>
        <c:majorTickMark val="out"/>
        <c:minorTickMark val="none"/>
        <c:tickLblPos val="nextTo"/>
        <c:txPr>
          <a:bodyPr/>
          <a:lstStyle/>
          <a:p>
            <a:pPr>
              <a:defRPr>
                <a:solidFill>
                  <a:schemeClr val="tx2"/>
                </a:solidFill>
                <a:latin typeface="Gill Sans MT" panose="020B0502020104020203" pitchFamily="34" charset="0"/>
              </a:defRPr>
            </a:pPr>
            <a:endParaRPr lang="en-US"/>
          </a:p>
        </c:txPr>
        <c:crossAx val="-2137496088"/>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a:solidFill>
                  <a:schemeClr val="accent1"/>
                </a:solidFill>
                <a:latin typeface="Gill Sans MT" panose="020B0502020104020203" pitchFamily="34" charset="0"/>
              </a:defRPr>
            </a:pPr>
            <a:r>
              <a:rPr lang="en-US" sz="1400" b="0" cap="all" baseline="0">
                <a:solidFill>
                  <a:schemeClr val="accent1"/>
                </a:solidFill>
                <a:latin typeface="Gill Sans MT" panose="020B0502020104020203" pitchFamily="34" charset="0"/>
              </a:rPr>
              <a:t>Supplemental State Aid </a:t>
            </a:r>
            <a:r>
              <a:rPr lang="en-US" sz="1400" b="0" cap="none" baseline="0">
                <a:solidFill>
                  <a:schemeClr val="accent1"/>
                </a:solidFill>
                <a:latin typeface="Gill Sans MT" panose="020B0502020104020203" pitchFamily="34" charset="0"/>
              </a:rPr>
              <a:t>vs. </a:t>
            </a:r>
            <a:r>
              <a:rPr lang="en-US" sz="1400" b="0" cap="all" baseline="0">
                <a:solidFill>
                  <a:schemeClr val="accent1"/>
                </a:solidFill>
                <a:latin typeface="Gill Sans MT" panose="020B0502020104020203" pitchFamily="34" charset="0"/>
              </a:rPr>
              <a:t>Compensation Settlements</a:t>
            </a:r>
          </a:p>
        </c:rich>
      </c:tx>
      <c:layout/>
      <c:overlay val="0"/>
    </c:title>
    <c:autoTitleDeleted val="0"/>
    <c:plotArea>
      <c:layout/>
      <c:lineChart>
        <c:grouping val="standard"/>
        <c:varyColors val="0"/>
        <c:ser>
          <c:idx val="0"/>
          <c:order val="0"/>
          <c:tx>
            <c:strRef>
              <c:f>'[CBAC Meeting 1.12.16.xlsx]Compensation &amp; AG'!$B$1</c:f>
              <c:strCache>
                <c:ptCount val="1"/>
                <c:pt idx="0">
                  <c:v>DMEA Teacher Settlement</c:v>
                </c:pt>
              </c:strCache>
            </c:strRef>
          </c:tx>
          <c:spPr>
            <a:ln>
              <a:solidFill>
                <a:schemeClr val="accent3"/>
              </a:solidFill>
            </a:ln>
          </c:spPr>
          <c:marker>
            <c:symbol val="circle"/>
            <c:size val="7"/>
            <c:spPr>
              <a:solidFill>
                <a:schemeClr val="accent3"/>
              </a:solidFill>
              <a:ln>
                <a:solidFill>
                  <a:schemeClr val="accent3"/>
                </a:solidFill>
              </a:ln>
            </c:spPr>
          </c:marker>
          <c:dLbls>
            <c:spPr>
              <a:noFill/>
              <a:ln>
                <a:noFill/>
              </a:ln>
              <a:effectLst/>
            </c:spPr>
            <c:txPr>
              <a:bodyPr/>
              <a:lstStyle/>
              <a:p>
                <a:pPr>
                  <a:defRPr>
                    <a:solidFill>
                      <a:schemeClr val="tx2"/>
                    </a:solidFill>
                    <a:latin typeface="Gill Sans MT" panose="020B0502020104020203"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'[CBAC Meeting 1.12.16.xlsx]Compensation &amp; AG'!$A$6:$A$15</c:f>
              <c:numCache>
                <c:formatCode>General</c:formatCode>
                <c:ptCount val="10"/>
                <c:pt idx="0">
                  <c:v>2008.0</c:v>
                </c:pt>
                <c:pt idx="1">
                  <c:v>2009.0</c:v>
                </c:pt>
                <c:pt idx="2">
                  <c:v>2010.0</c:v>
                </c:pt>
                <c:pt idx="3">
                  <c:v>2011.0</c:v>
                </c:pt>
                <c:pt idx="4">
                  <c:v>2012.0</c:v>
                </c:pt>
                <c:pt idx="5">
                  <c:v>2013.0</c:v>
                </c:pt>
                <c:pt idx="6">
                  <c:v>2014.0</c:v>
                </c:pt>
                <c:pt idx="7">
                  <c:v>2015.0</c:v>
                </c:pt>
                <c:pt idx="8">
                  <c:v>2016.0</c:v>
                </c:pt>
                <c:pt idx="9">
                  <c:v>2017.0</c:v>
                </c:pt>
              </c:numCache>
            </c:numRef>
          </c:cat>
          <c:val>
            <c:numRef>
              <c:f>'[CBAC Meeting 1.12.16.xlsx]Compensation &amp; AG'!$B$6:$B$15</c:f>
              <c:numCache>
                <c:formatCode>0.00%</c:formatCode>
                <c:ptCount val="10"/>
                <c:pt idx="0">
                  <c:v>0.0477</c:v>
                </c:pt>
                <c:pt idx="1">
                  <c:v>0.05</c:v>
                </c:pt>
                <c:pt idx="2">
                  <c:v>0.0365</c:v>
                </c:pt>
                <c:pt idx="3">
                  <c:v>0.0198</c:v>
                </c:pt>
                <c:pt idx="4">
                  <c:v>0.0311</c:v>
                </c:pt>
                <c:pt idx="5">
                  <c:v>0.0395</c:v>
                </c:pt>
                <c:pt idx="6">
                  <c:v>0.0398</c:v>
                </c:pt>
                <c:pt idx="7">
                  <c:v>0.0409</c:v>
                </c:pt>
                <c:pt idx="8">
                  <c:v>0.0333</c:v>
                </c:pt>
              </c:numCache>
            </c:numRef>
          </c:val>
          <c:smooth val="0"/>
        </c:ser>
        <c:ser>
          <c:idx val="1"/>
          <c:order val="1"/>
          <c:tx>
            <c:strRef>
              <c:f>'[CBAC Meeting 1.12.16.xlsx]Compensation &amp; AG'!$C$1</c:f>
              <c:strCache>
                <c:ptCount val="1"/>
                <c:pt idx="0">
                  <c:v>State Allowable Growth</c:v>
                </c:pt>
              </c:strCache>
            </c:strRef>
          </c:tx>
          <c:spPr>
            <a:ln>
              <a:solidFill>
                <a:schemeClr val="accent1"/>
              </a:solidFill>
            </a:ln>
          </c:spPr>
          <c:marker>
            <c:symbol val="circle"/>
            <c:size val="7"/>
            <c:spPr>
              <a:solidFill>
                <a:schemeClr val="accent1"/>
              </a:solidFill>
              <a:ln>
                <a:solidFill>
                  <a:schemeClr val="accent1"/>
                </a:solidFill>
              </a:ln>
            </c:spPr>
          </c:marker>
          <c:dLbls>
            <c:dLbl>
              <c:idx val="4"/>
              <c:layout>
                <c:manualLayout>
                  <c:x val="5.33440264410827E-5"/>
                  <c:y val="-0.0219477036030356"/>
                </c:manualLayout>
              </c:layout>
              <c:dLblPos val="r"/>
              <c:showLegendKey val="0"/>
              <c:showVal val="1"/>
              <c:showCatName val="0"/>
              <c:showSerName val="0"/>
              <c:showPercent val="0"/>
              <c:showBubbleSize val="0"/>
              <c:extLst>
                <c:ext xmlns:c15="http://schemas.microsoft.com/office/drawing/2012/chart" uri="{CE6537A1-D6FC-4f65-9D91-7224C49458BB}"/>
              </c:extLst>
            </c:dLbl>
            <c:dLbl>
              <c:idx val="5"/>
              <c:layout>
                <c:manualLayout>
                  <c:x val="-0.0146219743365413"/>
                  <c:y val="0.048435550304044"/>
                </c:manualLayout>
              </c:layout>
              <c:dLblPos val="r"/>
              <c:showLegendKey val="0"/>
              <c:showVal val="1"/>
              <c:showCatName val="0"/>
              <c:showSerName val="0"/>
              <c:showPercent val="0"/>
              <c:showBubbleSize val="0"/>
              <c:extLst>
                <c:ext xmlns:c15="http://schemas.microsoft.com/office/drawing/2012/chart" uri="{CE6537A1-D6FC-4f65-9D91-7224C49458BB}"/>
              </c:extLst>
            </c:dLbl>
            <c:dLbl>
              <c:idx val="6"/>
              <c:layout>
                <c:manualLayout>
                  <c:x val="-0.0258250704773015"/>
                  <c:y val="0.0420120203326067"/>
                </c:manualLayout>
              </c:layout>
              <c:dLblPos val="r"/>
              <c:showLegendKey val="0"/>
              <c:showVal val="1"/>
              <c:showCatName val="0"/>
              <c:showSerName val="0"/>
              <c:showPercent val="0"/>
              <c:showBubbleSize val="0"/>
              <c:extLst>
                <c:ext xmlns:c15="http://schemas.microsoft.com/office/drawing/2012/chart" uri="{CE6537A1-D6FC-4f65-9D91-7224C49458BB}"/>
              </c:extLst>
            </c:dLbl>
            <c:dLbl>
              <c:idx val="8"/>
              <c:layout>
                <c:manualLayout>
                  <c:x val="-0.0331197142023914"/>
                  <c:y val="0.050543512151156"/>
                </c:manualLayout>
              </c:layout>
              <c:dLblPos val="r"/>
              <c:showLegendKey val="0"/>
              <c:showVal val="1"/>
              <c:showCatName val="0"/>
              <c:showSerName val="0"/>
              <c:showPercent val="0"/>
              <c:showBubbleSize val="0"/>
              <c:extLst>
                <c:ext xmlns:c15="http://schemas.microsoft.com/office/drawing/2012/chart" uri="{CE6537A1-D6FC-4f65-9D91-7224C49458BB}"/>
              </c:extLst>
            </c:dLbl>
            <c:dLbl>
              <c:idx val="9"/>
              <c:layout>
                <c:manualLayout>
                  <c:x val="-0.0312572907553224"/>
                  <c:y val="0.0419357334140774"/>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a:solidFill>
                      <a:schemeClr val="tx2"/>
                    </a:solidFill>
                    <a:latin typeface="Gill Sans MT" panose="020B0502020104020203" pitchFamily="34" charset="0"/>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'[CBAC Meeting 1.12.16.xlsx]Compensation &amp; AG'!$A$6:$A$15</c:f>
              <c:numCache>
                <c:formatCode>General</c:formatCode>
                <c:ptCount val="10"/>
                <c:pt idx="0">
                  <c:v>2008.0</c:v>
                </c:pt>
                <c:pt idx="1">
                  <c:v>2009.0</c:v>
                </c:pt>
                <c:pt idx="2">
                  <c:v>2010.0</c:v>
                </c:pt>
                <c:pt idx="3">
                  <c:v>2011.0</c:v>
                </c:pt>
                <c:pt idx="4">
                  <c:v>2012.0</c:v>
                </c:pt>
                <c:pt idx="5">
                  <c:v>2013.0</c:v>
                </c:pt>
                <c:pt idx="6">
                  <c:v>2014.0</c:v>
                </c:pt>
                <c:pt idx="7">
                  <c:v>2015.0</c:v>
                </c:pt>
                <c:pt idx="8">
                  <c:v>2016.0</c:v>
                </c:pt>
                <c:pt idx="9">
                  <c:v>2017.0</c:v>
                </c:pt>
              </c:numCache>
            </c:numRef>
          </c:cat>
          <c:val>
            <c:numRef>
              <c:f>'[CBAC Meeting 1.12.16.xlsx]Compensation &amp; AG'!$C$6:$C$15</c:f>
              <c:numCache>
                <c:formatCode>0.00%</c:formatCode>
                <c:ptCount val="10"/>
                <c:pt idx="0">
                  <c:v>0.04</c:v>
                </c:pt>
                <c:pt idx="1">
                  <c:v>0.0259</c:v>
                </c:pt>
                <c:pt idx="2">
                  <c:v>0.02</c:v>
                </c:pt>
                <c:pt idx="3">
                  <c:v>0.02</c:v>
                </c:pt>
                <c:pt idx="4">
                  <c:v>0.0</c:v>
                </c:pt>
                <c:pt idx="5">
                  <c:v>0.02</c:v>
                </c:pt>
                <c:pt idx="6">
                  <c:v>0.02</c:v>
                </c:pt>
                <c:pt idx="7">
                  <c:v>0.04</c:v>
                </c:pt>
                <c:pt idx="8">
                  <c:v>0.0125</c:v>
                </c:pt>
                <c:pt idx="9">
                  <c:v>0.01</c:v>
                </c:pt>
              </c:numCache>
            </c:numRef>
          </c:val>
          <c:smooth val="0"/>
        </c:ser>
        <c:dLbls>
          <c:showLegendKey val="0"/>
          <c:showVal val="0"/>
          <c:showCatName val="0"/>
          <c:showSerName val="0"/>
          <c:showPercent val="0"/>
          <c:showBubbleSize val="0"/>
        </c:dLbls>
        <c:hiLowLines/>
        <c:marker val="1"/>
        <c:smooth val="0"/>
        <c:axId val="-2137436584"/>
        <c:axId val="-2137433320"/>
      </c:lineChart>
      <c:catAx>
        <c:axId val="-2137436584"/>
        <c:scaling>
          <c:orientation val="minMax"/>
        </c:scaling>
        <c:delete val="0"/>
        <c:axPos val="b"/>
        <c:numFmt formatCode="General" sourceLinked="1"/>
        <c:majorTickMark val="out"/>
        <c:minorTickMark val="none"/>
        <c:tickLblPos val="nextTo"/>
        <c:txPr>
          <a:bodyPr/>
          <a:lstStyle/>
          <a:p>
            <a:pPr>
              <a:defRPr>
                <a:solidFill>
                  <a:schemeClr val="tx2"/>
                </a:solidFill>
                <a:latin typeface="Gill Sans MT" panose="020B0502020104020203" pitchFamily="34" charset="0"/>
              </a:defRPr>
            </a:pPr>
            <a:endParaRPr lang="en-US"/>
          </a:p>
        </c:txPr>
        <c:crossAx val="-2137433320"/>
        <c:crosses val="autoZero"/>
        <c:auto val="1"/>
        <c:lblAlgn val="ctr"/>
        <c:lblOffset val="100"/>
        <c:noMultiLvlLbl val="0"/>
      </c:catAx>
      <c:valAx>
        <c:axId val="-2137433320"/>
        <c:scaling>
          <c:orientation val="minMax"/>
          <c:max val="0.06"/>
        </c:scaling>
        <c:delete val="0"/>
        <c:axPos val="l"/>
        <c:majorGridlines/>
        <c:numFmt formatCode="0%" sourceLinked="0"/>
        <c:majorTickMark val="out"/>
        <c:minorTickMark val="none"/>
        <c:tickLblPos val="nextTo"/>
        <c:txPr>
          <a:bodyPr/>
          <a:lstStyle/>
          <a:p>
            <a:pPr>
              <a:defRPr>
                <a:solidFill>
                  <a:schemeClr val="tx2"/>
                </a:solidFill>
                <a:latin typeface="Gill Sans MT" panose="020B0502020104020203" pitchFamily="34" charset="0"/>
              </a:defRPr>
            </a:pPr>
            <a:endParaRPr lang="en-US"/>
          </a:p>
        </c:txPr>
        <c:crossAx val="-2137436584"/>
        <c:crosses val="autoZero"/>
        <c:crossBetween val="between"/>
      </c:valAx>
    </c:plotArea>
    <c:legend>
      <c:legendPos val="b"/>
      <c:layout/>
      <c:overlay val="0"/>
      <c:txPr>
        <a:bodyPr/>
        <a:lstStyle/>
        <a:p>
          <a:pPr>
            <a:defRPr>
              <a:solidFill>
                <a:schemeClr val="tx2"/>
              </a:solidFill>
              <a:latin typeface="Gill Sans MT" panose="020B0502020104020203" pitchFamily="34" charset="0"/>
            </a:defRPr>
          </a:pPr>
          <a:endParaRPr lang="en-US"/>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lang="en-US" sz="1400" b="0" i="0" u="none" strike="noStrike" kern="1200" cap="all" spc="0" baseline="0">
                <a:solidFill>
                  <a:schemeClr val="accent1"/>
                </a:solidFill>
                <a:latin typeface="Gill Sans MT" panose="020B0502020104020203" pitchFamily="34" charset="0"/>
                <a:ea typeface="+mn-ea"/>
                <a:cs typeface="+mn-cs"/>
              </a:defRPr>
            </a:pPr>
            <a:r>
              <a:rPr lang="en-US" sz="1400" b="0" i="0" u="none" strike="noStrike" kern="1200" cap="all" baseline="0">
                <a:solidFill>
                  <a:schemeClr val="accent1"/>
                </a:solidFill>
                <a:latin typeface="Gill Sans MT" panose="020B0502020104020203" pitchFamily="34" charset="0"/>
                <a:ea typeface="+mn-ea"/>
                <a:cs typeface="+mn-cs"/>
              </a:rPr>
              <a:t>Unspent Authorized Budget &amp; Unspent Percent Spending Authority</a:t>
            </a:r>
          </a:p>
        </c:rich>
      </c:tx>
      <c:layout/>
      <c:overlay val="0"/>
      <c:spPr>
        <a:noFill/>
        <a:ln>
          <a:noFill/>
        </a:ln>
        <a:effectLst/>
      </c:spPr>
    </c:title>
    <c:autoTitleDeleted val="0"/>
    <c:plotArea>
      <c:layout/>
      <c:barChart>
        <c:barDir val="col"/>
        <c:grouping val="clustered"/>
        <c:varyColors val="0"/>
        <c:ser>
          <c:idx val="2"/>
          <c:order val="2"/>
          <c:tx>
            <c:strRef>
              <c:f>'[CBAC Meeting 1.12.16.xlsx]Unspent Spending Authority'!$D$20</c:f>
              <c:strCache>
                <c:ptCount val="1"/>
                <c:pt idx="0">
                  <c:v>Unspent Authorized Budget</c:v>
                </c:pt>
              </c:strCache>
            </c:strRef>
          </c:tx>
          <c:spPr>
            <a:gradFill>
              <a:gsLst>
                <a:gs pos="0">
                  <a:schemeClr val="accent3">
                    <a:tint val="100000"/>
                    <a:shade val="100000"/>
                    <a:satMod val="130000"/>
                  </a:schemeClr>
                </a:gs>
                <a:gs pos="100000">
                  <a:schemeClr val="accent3">
                    <a:tint val="50000"/>
                    <a:shade val="100000"/>
                    <a:satMod val="350000"/>
                  </a:schemeClr>
                </a:gs>
              </a:gsLst>
              <a:lin ang="162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3"/>
                    </a:solidFill>
                    <a:latin typeface="Gill Sans MT" panose="020B0502020104020203"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'[CBAC Meeting 1.12.16.xlsx]Unspent Spending Authority'!$A$21:$A$27</c:f>
              <c:strCache>
                <c:ptCount val="7"/>
                <c:pt idx="0">
                  <c:v>FY 2010</c:v>
                </c:pt>
                <c:pt idx="1">
                  <c:v>FY 2011</c:v>
                </c:pt>
                <c:pt idx="2">
                  <c:v>FY 2012</c:v>
                </c:pt>
                <c:pt idx="3">
                  <c:v>FY 2013</c:v>
                </c:pt>
                <c:pt idx="4">
                  <c:v>FY 2014 </c:v>
                </c:pt>
                <c:pt idx="5">
                  <c:v>FY 2015 </c:v>
                </c:pt>
                <c:pt idx="6">
                  <c:v>FY 2016</c:v>
                </c:pt>
              </c:strCache>
            </c:strRef>
          </c:cat>
          <c:val>
            <c:numRef>
              <c:f>'[CBAC Meeting 1.12.16.xlsx]Unspent Spending Authority'!$D$21:$D$26</c:f>
              <c:numCache>
                <c:formatCode>_("$"* #,##0_);_("$"* \(#,##0\);_("$"* "-"??_);_(@_)</c:formatCode>
                <c:ptCount val="6"/>
                <c:pt idx="0">
                  <c:v>3.5063234E7</c:v>
                </c:pt>
                <c:pt idx="1">
                  <c:v>5.5958833E7</c:v>
                </c:pt>
                <c:pt idx="2">
                  <c:v>7.1884791E7</c:v>
                </c:pt>
                <c:pt idx="3">
                  <c:v>7.4576137E7</c:v>
                </c:pt>
                <c:pt idx="4">
                  <c:v>6.5243137E7</c:v>
                </c:pt>
                <c:pt idx="5">
                  <c:v>5.4000553E7</c:v>
                </c:pt>
              </c:numCache>
            </c:numRef>
          </c:val>
        </c:ser>
        <c:dLbls>
          <c:showLegendKey val="0"/>
          <c:showVal val="0"/>
          <c:showCatName val="0"/>
          <c:showSerName val="0"/>
          <c:showPercent val="0"/>
          <c:showBubbleSize val="0"/>
        </c:dLbls>
        <c:gapWidth val="219"/>
        <c:axId val="-2137311880"/>
        <c:axId val="-2137315352"/>
      </c:barChart>
      <c:lineChart>
        <c:grouping val="standard"/>
        <c:varyColors val="0"/>
        <c:ser>
          <c:idx val="0"/>
          <c:order val="0"/>
          <c:tx>
            <c:strRef>
              <c:f>'[CBAC Meeting 1.12.16.xlsx]Unspent Spending Authority'!$B$20</c:f>
              <c:strCache>
                <c:ptCount val="1"/>
                <c:pt idx="0">
                  <c:v>Unspent Spending Authority</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1"/>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'[CBAC Meeting 1.12.16.xlsx]Unspent Spending Authority'!$A$21:$A$27</c:f>
              <c:strCache>
                <c:ptCount val="7"/>
                <c:pt idx="0">
                  <c:v>FY 2010</c:v>
                </c:pt>
                <c:pt idx="1">
                  <c:v>FY 2011</c:v>
                </c:pt>
                <c:pt idx="2">
                  <c:v>FY 2012</c:v>
                </c:pt>
                <c:pt idx="3">
                  <c:v>FY 2013</c:v>
                </c:pt>
                <c:pt idx="4">
                  <c:v>FY 2014 </c:v>
                </c:pt>
                <c:pt idx="5">
                  <c:v>FY 2015 </c:v>
                </c:pt>
                <c:pt idx="6">
                  <c:v>FY 2016</c:v>
                </c:pt>
              </c:strCache>
            </c:strRef>
          </c:cat>
          <c:val>
            <c:numRef>
              <c:f>'[CBAC Meeting 1.12.16.xlsx]Unspent Spending Authority'!$B$21:$B$27</c:f>
              <c:numCache>
                <c:formatCode>0.0%</c:formatCode>
                <c:ptCount val="7"/>
                <c:pt idx="0">
                  <c:v>0.0940698030518565</c:v>
                </c:pt>
                <c:pt idx="1">
                  <c:v>0.141345538217714</c:v>
                </c:pt>
                <c:pt idx="2">
                  <c:v>0.170202387576249</c:v>
                </c:pt>
                <c:pt idx="3">
                  <c:v>0.171836867903715</c:v>
                </c:pt>
                <c:pt idx="4">
                  <c:v>0.145941913142333</c:v>
                </c:pt>
                <c:pt idx="5">
                  <c:v>0.139769120342801</c:v>
                </c:pt>
              </c:numCache>
            </c:numRef>
          </c:val>
          <c:smooth val="0"/>
        </c:ser>
        <c:ser>
          <c:idx val="1"/>
          <c:order val="1"/>
          <c:tx>
            <c:strRef>
              <c:f>'[CBAC Meeting 1.12.16.xlsx]Unspent Spending Authority'!$C$20</c:f>
              <c:strCache>
                <c:ptCount val="1"/>
                <c:pt idx="0">
                  <c:v>Target </c:v>
                </c:pt>
              </c:strCache>
            </c:strRef>
          </c:tx>
          <c:spPr>
            <a:ln w="28575" cap="rnd">
              <a:solidFill>
                <a:schemeClr val="accent2"/>
              </a:solidFill>
              <a:round/>
            </a:ln>
            <a:effectLst/>
          </c:spPr>
          <c:marker>
            <c:symbol val="none"/>
          </c:marker>
          <c:cat>
            <c:strRef>
              <c:f>'[CBAC Meeting 1.12.16.xlsx]Unspent Spending Authority'!$A$21:$A$27</c:f>
              <c:strCache>
                <c:ptCount val="7"/>
                <c:pt idx="0">
                  <c:v>FY 2010</c:v>
                </c:pt>
                <c:pt idx="1">
                  <c:v>FY 2011</c:v>
                </c:pt>
                <c:pt idx="2">
                  <c:v>FY 2012</c:v>
                </c:pt>
                <c:pt idx="3">
                  <c:v>FY 2013</c:v>
                </c:pt>
                <c:pt idx="4">
                  <c:v>FY 2014 </c:v>
                </c:pt>
                <c:pt idx="5">
                  <c:v>FY 2015 </c:v>
                </c:pt>
                <c:pt idx="6">
                  <c:v>FY 2016</c:v>
                </c:pt>
              </c:strCache>
            </c:strRef>
          </c:cat>
          <c:val>
            <c:numRef>
              <c:f>'[CBAC Meeting 1.12.16.xlsx]Unspent Spending Authority'!$C$21:$C$27</c:f>
              <c:numCache>
                <c:formatCode>General</c:formatCode>
                <c:ptCount val="7"/>
                <c:pt idx="2" formatCode="0%">
                  <c:v>0.1</c:v>
                </c:pt>
                <c:pt idx="3" formatCode="0%">
                  <c:v>0.1</c:v>
                </c:pt>
                <c:pt idx="4" formatCode="0%">
                  <c:v>0.1</c:v>
                </c:pt>
                <c:pt idx="5" formatCode="0%">
                  <c:v>0.1</c:v>
                </c:pt>
                <c:pt idx="6" formatCode="0%">
                  <c:v>0.15</c:v>
                </c:pt>
              </c:numCache>
            </c:numRef>
          </c:val>
          <c:smooth val="0"/>
        </c:ser>
        <c:dLbls>
          <c:showLegendKey val="0"/>
          <c:showVal val="0"/>
          <c:showCatName val="0"/>
          <c:showSerName val="0"/>
          <c:showPercent val="0"/>
          <c:showBubbleSize val="0"/>
        </c:dLbls>
        <c:marker val="1"/>
        <c:smooth val="0"/>
        <c:axId val="-2137323064"/>
        <c:axId val="-2137319240"/>
      </c:lineChart>
      <c:catAx>
        <c:axId val="-2137323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a:defRPr lang="en-US" sz="1000" b="0" i="0" u="none" strike="noStrike" kern="1200" baseline="0">
                <a:solidFill>
                  <a:srgbClr val="626262"/>
                </a:solidFill>
                <a:latin typeface="Gill Sans MT" panose="020B0502020104020203" pitchFamily="34" charset="0"/>
                <a:ea typeface="+mn-ea"/>
                <a:cs typeface="+mn-cs"/>
              </a:defRPr>
            </a:pPr>
            <a:endParaRPr lang="en-US"/>
          </a:p>
        </c:txPr>
        <c:crossAx val="-2137319240"/>
        <c:crosses val="autoZero"/>
        <c:auto val="1"/>
        <c:lblAlgn val="ctr"/>
        <c:lblOffset val="100"/>
        <c:noMultiLvlLbl val="0"/>
      </c:catAx>
      <c:valAx>
        <c:axId val="-2137319240"/>
        <c:scaling>
          <c:orientation val="minMax"/>
          <c:max val="0.25"/>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lgn="ctr">
              <a:defRPr lang="en-US" sz="1000" b="0" i="0" u="none" strike="noStrike" kern="1200" baseline="0">
                <a:solidFill>
                  <a:srgbClr val="626262"/>
                </a:solidFill>
                <a:latin typeface="Gill Sans MT" panose="020B0502020104020203" pitchFamily="34" charset="0"/>
                <a:ea typeface="+mn-ea"/>
                <a:cs typeface="+mn-cs"/>
              </a:defRPr>
            </a:pPr>
            <a:endParaRPr lang="en-US"/>
          </a:p>
        </c:txPr>
        <c:crossAx val="-2137323064"/>
        <c:crosses val="autoZero"/>
        <c:crossBetween val="between"/>
      </c:valAx>
      <c:valAx>
        <c:axId val="-2137315352"/>
        <c:scaling>
          <c:orientation val="minMax"/>
          <c:min val="2.0E7"/>
        </c:scaling>
        <c:delete val="0"/>
        <c:axPos val="r"/>
        <c:numFmt formatCode="_(&quot;$&quot;* #,##0_);_(&quot;$&quot;* \(#,##0\);_(&quot;$&quot;* &quot;-&quot;??_);_(@_)" sourceLinked="1"/>
        <c:majorTickMark val="out"/>
        <c:minorTickMark val="none"/>
        <c:tickLblPos val="nextTo"/>
        <c:spPr>
          <a:noFill/>
          <a:ln>
            <a:noFill/>
          </a:ln>
          <a:effectLst/>
        </c:spPr>
        <c:txPr>
          <a:bodyPr rot="-60000000" spcFirstLastPara="1" vertOverflow="ellipsis" vert="horz" wrap="square" anchor="ctr" anchorCtr="1"/>
          <a:lstStyle/>
          <a:p>
            <a:pPr algn="ctr">
              <a:defRPr lang="en-US" sz="1000" b="0" i="0" u="none" strike="noStrike" kern="1200" baseline="0">
                <a:solidFill>
                  <a:srgbClr val="626262"/>
                </a:solidFill>
                <a:latin typeface="Gill Sans MT" panose="020B0502020104020203" pitchFamily="34" charset="0"/>
                <a:ea typeface="+mn-ea"/>
                <a:cs typeface="+mn-cs"/>
              </a:defRPr>
            </a:pPr>
            <a:endParaRPr lang="en-US"/>
          </a:p>
        </c:txPr>
        <c:crossAx val="-2137311880"/>
        <c:crosses val="max"/>
        <c:crossBetween val="between"/>
        <c:majorUnit val="2.0E7"/>
      </c:valAx>
      <c:catAx>
        <c:axId val="-2137311880"/>
        <c:scaling>
          <c:orientation val="minMax"/>
        </c:scaling>
        <c:delete val="1"/>
        <c:axPos val="b"/>
        <c:numFmt formatCode="General" sourceLinked="1"/>
        <c:majorTickMark val="out"/>
        <c:minorTickMark val="none"/>
        <c:tickLblPos val="nextTo"/>
        <c:crossAx val="-2137315352"/>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lgn="ctr">
            <a:defRPr lang="en-US" sz="1000" b="0" i="0" u="none" strike="noStrike" kern="1200" baseline="0">
              <a:solidFill>
                <a:srgbClr val="626262"/>
              </a:solidFill>
              <a:latin typeface="Gill Sans MT" panose="020B0502020104020203" pitchFamily="34" charset="0"/>
              <a:ea typeface="+mn-ea"/>
              <a:cs typeface="+mn-cs"/>
            </a:defRPr>
          </a:pPr>
          <a:endParaRPr lang="en-US"/>
        </a:p>
      </c:txPr>
    </c:legend>
    <c:plotVisOnly val="1"/>
    <c:dispBlanksAs val="gap"/>
    <c:showDLblsOverMax val="0"/>
  </c:chart>
  <c:spPr>
    <a:solidFill>
      <a:schemeClr val="bg1"/>
    </a:solidFill>
    <a:ln w="9525" cap="flat" cmpd="sng" algn="ctr">
      <a:solidFill>
        <a:schemeClr val="tx2"/>
      </a:solidFill>
      <a:round/>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b="0" cap="all" baseline="0">
                <a:solidFill>
                  <a:schemeClr val="accent1"/>
                </a:solidFill>
                <a:latin typeface="Gill Sans MT" panose="020B0502020104020203" pitchFamily="34" charset="0"/>
              </a:rPr>
              <a:t>Solvency Ratio</a:t>
            </a:r>
          </a:p>
        </c:rich>
      </c:tx>
      <c:layout/>
      <c:overlay val="0"/>
    </c:title>
    <c:autoTitleDeleted val="0"/>
    <c:plotArea>
      <c:layout>
        <c:manualLayout>
          <c:layoutTarget val="inner"/>
          <c:xMode val="edge"/>
          <c:yMode val="edge"/>
          <c:x val="0.0668404670570025"/>
          <c:y val="0.124128025663459"/>
          <c:w val="0.926380139982502"/>
          <c:h val="0.644608121901429"/>
        </c:manualLayout>
      </c:layout>
      <c:lineChart>
        <c:grouping val="standard"/>
        <c:varyColors val="0"/>
        <c:ser>
          <c:idx val="0"/>
          <c:order val="0"/>
          <c:tx>
            <c:strRef>
              <c:f>'[CBAC Meeting 1.12.16.xlsx]Solvency Ratio (2)'!$B$1</c:f>
              <c:strCache>
                <c:ptCount val="1"/>
                <c:pt idx="0">
                  <c:v>Solvency Ratio</c:v>
                </c:pt>
              </c:strCache>
            </c:strRef>
          </c:tx>
          <c:marker>
            <c:symbol val="circle"/>
            <c:size val="7"/>
          </c:marker>
          <c:dLbls>
            <c:spPr>
              <a:noFill/>
              <a:ln>
                <a:noFill/>
              </a:ln>
              <a:effectLst/>
            </c:spPr>
            <c:txPr>
              <a:bodyPr wrap="square" lIns="38100" tIns="19050" rIns="38100" bIns="19050" anchor="ctr" anchorCtr="0">
                <a:spAutoFit/>
              </a:bodyPr>
              <a:lstStyle/>
              <a:p>
                <a:pPr algn="ctr">
                  <a:defRPr lang="en-US" sz="1000" b="0" i="0" u="none" strike="noStrike" kern="1200" baseline="0">
                    <a:solidFill>
                      <a:schemeClr val="accent1"/>
                    </a:solidFill>
                    <a:latin typeface="Gill Sans MT" panose="020B0502020104020203"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'[CBAC Meeting 1.12.16.xlsx]Solvency Ratio (2)'!$A$2:$A$14</c:f>
              <c:strCache>
                <c:ptCount val="13"/>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strCache>
            </c:strRef>
          </c:cat>
          <c:val>
            <c:numRef>
              <c:f>'[CBAC Meeting 1.12.16.xlsx]Solvency Ratio (2)'!$B$2:$B$14</c:f>
              <c:numCache>
                <c:formatCode>0.0%</c:formatCode>
                <c:ptCount val="13"/>
                <c:pt idx="0">
                  <c:v>0.035</c:v>
                </c:pt>
                <c:pt idx="1">
                  <c:v>0.056</c:v>
                </c:pt>
                <c:pt idx="2">
                  <c:v>0.056</c:v>
                </c:pt>
                <c:pt idx="3">
                  <c:v>0.054</c:v>
                </c:pt>
                <c:pt idx="4">
                  <c:v>0.052</c:v>
                </c:pt>
                <c:pt idx="5">
                  <c:v>0.033</c:v>
                </c:pt>
                <c:pt idx="6">
                  <c:v>0.032</c:v>
                </c:pt>
                <c:pt idx="7">
                  <c:v>0.06</c:v>
                </c:pt>
                <c:pt idx="8">
                  <c:v>0.126</c:v>
                </c:pt>
                <c:pt idx="9">
                  <c:v>0.159</c:v>
                </c:pt>
                <c:pt idx="10">
                  <c:v>0.154</c:v>
                </c:pt>
                <c:pt idx="11">
                  <c:v>0.132</c:v>
                </c:pt>
              </c:numCache>
            </c:numRef>
          </c:val>
          <c:smooth val="0"/>
        </c:ser>
        <c:ser>
          <c:idx val="1"/>
          <c:order val="1"/>
          <c:tx>
            <c:strRef>
              <c:f>'[CBAC Meeting 1.12.16.xlsx]Solvency Ratio (2)'!$C$1</c:f>
              <c:strCache>
                <c:ptCount val="1"/>
                <c:pt idx="0">
                  <c:v>Target Solvency Ratio</c:v>
                </c:pt>
              </c:strCache>
            </c:strRef>
          </c:tx>
          <c:marker>
            <c:symbol val="none"/>
          </c:marker>
          <c:cat>
            <c:strRef>
              <c:f>'[CBAC Meeting 1.12.16.xlsx]Solvency Ratio (2)'!$A$2:$A$14</c:f>
              <c:strCache>
                <c:ptCount val="13"/>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strCache>
            </c:strRef>
          </c:cat>
          <c:val>
            <c:numRef>
              <c:f>'[CBAC Meeting 1.12.16.xlsx]Solvency Ratio (2)'!$C$2:$C$14</c:f>
              <c:numCache>
                <c:formatCode>General</c:formatCode>
                <c:ptCount val="13"/>
                <c:pt idx="8" formatCode="0.0%">
                  <c:v>0.15</c:v>
                </c:pt>
                <c:pt idx="9" formatCode="0.0%">
                  <c:v>0.15</c:v>
                </c:pt>
                <c:pt idx="10" formatCode="0.0%">
                  <c:v>0.15</c:v>
                </c:pt>
                <c:pt idx="11" formatCode="0.0%">
                  <c:v>0.15</c:v>
                </c:pt>
                <c:pt idx="12" formatCode="0.0%">
                  <c:v>0.15</c:v>
                </c:pt>
              </c:numCache>
            </c:numRef>
          </c:val>
          <c:smooth val="0"/>
        </c:ser>
        <c:dLbls>
          <c:showLegendKey val="0"/>
          <c:showVal val="0"/>
          <c:showCatName val="0"/>
          <c:showSerName val="0"/>
          <c:showPercent val="0"/>
          <c:showBubbleSize val="0"/>
        </c:dLbls>
        <c:marker val="1"/>
        <c:smooth val="0"/>
        <c:axId val="-2137260072"/>
        <c:axId val="-2137254296"/>
      </c:lineChart>
      <c:catAx>
        <c:axId val="-2137260072"/>
        <c:scaling>
          <c:orientation val="minMax"/>
        </c:scaling>
        <c:delete val="0"/>
        <c:axPos val="b"/>
        <c:title>
          <c:tx>
            <c:rich>
              <a:bodyPr/>
              <a:lstStyle/>
              <a:p>
                <a:pPr>
                  <a:defRPr/>
                </a:pPr>
                <a:r>
                  <a:rPr lang="en-US"/>
                  <a:t>Fiscal</a:t>
                </a:r>
                <a:r>
                  <a:rPr lang="en-US" baseline="0"/>
                  <a:t> Year</a:t>
                </a:r>
                <a:endParaRPr lang="en-US"/>
              </a:p>
            </c:rich>
          </c:tx>
          <c:layout/>
          <c:overlay val="0"/>
        </c:title>
        <c:numFmt formatCode="General" sourceLinked="1"/>
        <c:majorTickMark val="out"/>
        <c:minorTickMark val="none"/>
        <c:tickLblPos val="nextTo"/>
        <c:txPr>
          <a:bodyPr/>
          <a:lstStyle/>
          <a:p>
            <a:pPr>
              <a:defRPr b="0">
                <a:solidFill>
                  <a:schemeClr val="tx2"/>
                </a:solidFill>
                <a:latin typeface="Gill Sans MT" panose="020B0502020104020203" pitchFamily="34" charset="0"/>
              </a:defRPr>
            </a:pPr>
            <a:endParaRPr lang="en-US"/>
          </a:p>
        </c:txPr>
        <c:crossAx val="-2137254296"/>
        <c:crosses val="autoZero"/>
        <c:auto val="1"/>
        <c:lblAlgn val="ctr"/>
        <c:lblOffset val="100"/>
        <c:noMultiLvlLbl val="0"/>
      </c:catAx>
      <c:valAx>
        <c:axId val="-2137254296"/>
        <c:scaling>
          <c:orientation val="minMax"/>
          <c:max val="0.25"/>
          <c:min val="0.0"/>
        </c:scaling>
        <c:delete val="0"/>
        <c:axPos val="l"/>
        <c:majorGridlines/>
        <c:numFmt formatCode="0%" sourceLinked="0"/>
        <c:majorTickMark val="out"/>
        <c:minorTickMark val="none"/>
        <c:tickLblPos val="nextTo"/>
        <c:txPr>
          <a:bodyPr/>
          <a:lstStyle/>
          <a:p>
            <a:pPr>
              <a:defRPr>
                <a:solidFill>
                  <a:schemeClr val="tx2"/>
                </a:solidFill>
                <a:latin typeface="Gill Sans MT" panose="020B0502020104020203" pitchFamily="34" charset="0"/>
              </a:defRPr>
            </a:pPr>
            <a:endParaRPr lang="en-US"/>
          </a:p>
        </c:txPr>
        <c:crossAx val="-2137260072"/>
        <c:crosses val="autoZero"/>
        <c:crossBetween val="between"/>
        <c:majorUnit val="0.05"/>
      </c:valAx>
    </c:plotArea>
    <c:legend>
      <c:legendPos val="b"/>
      <c:layout/>
      <c:overlay val="0"/>
    </c:legend>
    <c:plotVisOnly val="1"/>
    <c:dispBlanksAs val="gap"/>
    <c:showDLblsOverMax val="0"/>
  </c:chart>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u="none" strike="noStrike" kern="1200" cap="all" baseline="0">
                <a:solidFill>
                  <a:schemeClr val="accent1"/>
                </a:solidFill>
                <a:latin typeface="Gill Sans MT" panose="020B0502020104020203" pitchFamily="34" charset="0"/>
                <a:ea typeface="+mn-ea"/>
                <a:cs typeface="+mn-cs"/>
              </a:rPr>
              <a:t>Annual</a:t>
            </a:r>
            <a:r>
              <a:rPr lang="en-US"/>
              <a:t> </a:t>
            </a:r>
            <a:r>
              <a:rPr lang="en-US" sz="1400" b="0" i="0" u="none" strike="noStrike" kern="1200" cap="all" baseline="0">
                <a:solidFill>
                  <a:schemeClr val="accent1"/>
                </a:solidFill>
                <a:latin typeface="Gill Sans MT" panose="020B0502020104020203" pitchFamily="34" charset="0"/>
                <a:ea typeface="+mn-ea"/>
                <a:cs typeface="+mn-cs"/>
              </a:rPr>
              <a:t>Tax</a:t>
            </a:r>
            <a:r>
              <a:rPr lang="en-US"/>
              <a:t> </a:t>
            </a:r>
            <a:r>
              <a:rPr lang="en-US" sz="1400" b="0" i="0" u="none" strike="noStrike" kern="1200" cap="all" baseline="0">
                <a:solidFill>
                  <a:schemeClr val="accent1"/>
                </a:solidFill>
                <a:latin typeface="Gill Sans MT" panose="020B0502020104020203" pitchFamily="34" charset="0"/>
                <a:ea typeface="+mn-ea"/>
                <a:cs typeface="+mn-cs"/>
              </a:rPr>
              <a:t>Rate</a:t>
            </a:r>
          </a:p>
        </c:rich>
      </c:tx>
      <c:layout/>
      <c:overlay val="0"/>
      <c:spPr>
        <a:noFill/>
        <a:ln>
          <a:noFill/>
        </a:ln>
        <a:effectLst/>
      </c:spPr>
    </c:title>
    <c:autoTitleDeleted val="0"/>
    <c:plotArea>
      <c:layout/>
      <c:barChart>
        <c:barDir val="col"/>
        <c:grouping val="clustered"/>
        <c:varyColors val="0"/>
        <c:ser>
          <c:idx val="0"/>
          <c:order val="0"/>
          <c:tx>
            <c:strRef>
              <c:f>'[CBAC Meeting 1.12.16.xlsx]Tax Rate'!$A$4</c:f>
              <c:strCache>
                <c:ptCount val="1"/>
                <c:pt idx="0">
                  <c:v>2007</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000" b="0" i="0" u="none" strike="noStrike" kern="1200" baseline="0">
                    <a:solidFill>
                      <a:schemeClr val="tx2"/>
                    </a:solidFill>
                    <a:latin typeface="Gill Sans MT" panose="020B0502020104020203"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'[CBAC Meeting 1.12.16.xlsx]Tax Rate'!$B$1</c:f>
              <c:strCache>
                <c:ptCount val="1"/>
                <c:pt idx="0">
                  <c:v>Property Tax Rate</c:v>
                </c:pt>
              </c:strCache>
            </c:strRef>
          </c:cat>
          <c:val>
            <c:numRef>
              <c:f>'[CBAC Meeting 1.12.16.xlsx]Tax Rate'!$B$4</c:f>
              <c:numCache>
                <c:formatCode>_("$"* #,##0.00_);_("$"* \(#,##0.00\);_("$"* "-"??_);_(@_)</c:formatCode>
                <c:ptCount val="1"/>
                <c:pt idx="0">
                  <c:v>18.02</c:v>
                </c:pt>
              </c:numCache>
            </c:numRef>
          </c:val>
        </c:ser>
        <c:ser>
          <c:idx val="1"/>
          <c:order val="1"/>
          <c:tx>
            <c:strRef>
              <c:f>'[CBAC Meeting 1.12.16.xlsx]Tax Rate'!$A$5</c:f>
              <c:strCache>
                <c:ptCount val="1"/>
                <c:pt idx="0">
                  <c:v>2008</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000" b="0" i="0" u="none" strike="noStrike" kern="1200" baseline="0">
                    <a:solidFill>
                      <a:schemeClr val="tx2"/>
                    </a:solidFill>
                    <a:latin typeface="Gill Sans MT" panose="020B0502020104020203"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'[CBAC Meeting 1.12.16.xlsx]Tax Rate'!$B$1</c:f>
              <c:strCache>
                <c:ptCount val="1"/>
                <c:pt idx="0">
                  <c:v>Property Tax Rate</c:v>
                </c:pt>
              </c:strCache>
            </c:strRef>
          </c:cat>
          <c:val>
            <c:numRef>
              <c:f>'[CBAC Meeting 1.12.16.xlsx]Tax Rate'!$B$5</c:f>
              <c:numCache>
                <c:formatCode>_("$"* #,##0.00_);_("$"* \(#,##0.00\);_("$"* "-"??_);_(@_)</c:formatCode>
                <c:ptCount val="1"/>
                <c:pt idx="0">
                  <c:v>17.94</c:v>
                </c:pt>
              </c:numCache>
            </c:numRef>
          </c:val>
        </c:ser>
        <c:ser>
          <c:idx val="2"/>
          <c:order val="2"/>
          <c:tx>
            <c:strRef>
              <c:f>'[CBAC Meeting 1.12.16.xlsx]Tax Rate'!$A$6</c:f>
              <c:strCache>
                <c:ptCount val="1"/>
                <c:pt idx="0">
                  <c:v>2009</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000" b="0" i="0" u="none" strike="noStrike" kern="1200" baseline="0">
                    <a:solidFill>
                      <a:schemeClr val="tx2"/>
                    </a:solidFill>
                    <a:latin typeface="Gill Sans MT" panose="020B0502020104020203"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'[CBAC Meeting 1.12.16.xlsx]Tax Rate'!$B$1</c:f>
              <c:strCache>
                <c:ptCount val="1"/>
                <c:pt idx="0">
                  <c:v>Property Tax Rate</c:v>
                </c:pt>
              </c:strCache>
            </c:strRef>
          </c:cat>
          <c:val>
            <c:numRef>
              <c:f>'[CBAC Meeting 1.12.16.xlsx]Tax Rate'!$B$6</c:f>
              <c:numCache>
                <c:formatCode>_("$"* #,##0.00_);_("$"* \(#,##0.00\);_("$"* "-"??_);_(@_)</c:formatCode>
                <c:ptCount val="1"/>
                <c:pt idx="0">
                  <c:v>17.79</c:v>
                </c:pt>
              </c:numCache>
            </c:numRef>
          </c:val>
        </c:ser>
        <c:ser>
          <c:idx val="3"/>
          <c:order val="3"/>
          <c:tx>
            <c:strRef>
              <c:f>'[CBAC Meeting 1.12.16.xlsx]Tax Rate'!$A$7</c:f>
              <c:strCache>
                <c:ptCount val="1"/>
                <c:pt idx="0">
                  <c:v>2010</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000" b="0" i="0" u="none" strike="noStrike" kern="1200" baseline="0">
                    <a:solidFill>
                      <a:schemeClr val="tx2"/>
                    </a:solidFill>
                    <a:latin typeface="Gill Sans MT" panose="020B0502020104020203"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'[CBAC Meeting 1.12.16.xlsx]Tax Rate'!$B$1</c:f>
              <c:strCache>
                <c:ptCount val="1"/>
                <c:pt idx="0">
                  <c:v>Property Tax Rate</c:v>
                </c:pt>
              </c:strCache>
            </c:strRef>
          </c:cat>
          <c:val>
            <c:numRef>
              <c:f>'[CBAC Meeting 1.12.16.xlsx]Tax Rate'!$B$7</c:f>
              <c:numCache>
                <c:formatCode>_("$"* #,##0.00_);_("$"* \(#,##0.00\);_("$"* "-"??_);_(@_)</c:formatCode>
                <c:ptCount val="1"/>
                <c:pt idx="0">
                  <c:v>17.64</c:v>
                </c:pt>
              </c:numCache>
            </c:numRef>
          </c:val>
        </c:ser>
        <c:ser>
          <c:idx val="4"/>
          <c:order val="4"/>
          <c:tx>
            <c:strRef>
              <c:f>'[CBAC Meeting 1.12.16.xlsx]Tax Rate'!$A$8</c:f>
              <c:strCache>
                <c:ptCount val="1"/>
                <c:pt idx="0">
                  <c:v>2011</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000" b="0" i="0" u="none" strike="noStrike" kern="1200" baseline="0">
                    <a:solidFill>
                      <a:schemeClr val="tx2"/>
                    </a:solidFill>
                    <a:latin typeface="Gill Sans MT" panose="020B0502020104020203"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'[CBAC Meeting 1.12.16.xlsx]Tax Rate'!$B$1</c:f>
              <c:strCache>
                <c:ptCount val="1"/>
                <c:pt idx="0">
                  <c:v>Property Tax Rate</c:v>
                </c:pt>
              </c:strCache>
            </c:strRef>
          </c:cat>
          <c:val>
            <c:numRef>
              <c:f>'[CBAC Meeting 1.12.16.xlsx]Tax Rate'!$B$8</c:f>
              <c:numCache>
                <c:formatCode>_("$"* #,##0.00_);_("$"* \(#,##0.00\);_("$"* "-"??_);_(@_)</c:formatCode>
                <c:ptCount val="1"/>
                <c:pt idx="0">
                  <c:v>17.64</c:v>
                </c:pt>
              </c:numCache>
            </c:numRef>
          </c:val>
        </c:ser>
        <c:ser>
          <c:idx val="5"/>
          <c:order val="5"/>
          <c:tx>
            <c:strRef>
              <c:f>'[CBAC Meeting 1.12.16.xlsx]Tax Rate'!$A$9</c:f>
              <c:strCache>
                <c:ptCount val="1"/>
                <c:pt idx="0">
                  <c:v>2012</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000" b="0" i="0" u="none" strike="noStrike" kern="1200" baseline="0">
                    <a:solidFill>
                      <a:schemeClr val="tx2"/>
                    </a:solidFill>
                    <a:latin typeface="Gill Sans MT" panose="020B0502020104020203"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'[CBAC Meeting 1.12.16.xlsx]Tax Rate'!$B$1</c:f>
              <c:strCache>
                <c:ptCount val="1"/>
                <c:pt idx="0">
                  <c:v>Property Tax Rate</c:v>
                </c:pt>
              </c:strCache>
            </c:strRef>
          </c:cat>
          <c:val>
            <c:numRef>
              <c:f>'[CBAC Meeting 1.12.16.xlsx]Tax Rate'!$B$9</c:f>
              <c:numCache>
                <c:formatCode>_("$"* #,##0.00_);_("$"* \(#,##0.00\);_("$"* "-"??_);_(@_)</c:formatCode>
                <c:ptCount val="1"/>
                <c:pt idx="0">
                  <c:v>18.35</c:v>
                </c:pt>
              </c:numCache>
            </c:numRef>
          </c:val>
        </c:ser>
        <c:ser>
          <c:idx val="6"/>
          <c:order val="6"/>
          <c:tx>
            <c:strRef>
              <c:f>'[CBAC Meeting 1.12.16.xlsx]Tax Rate'!$A$10</c:f>
              <c:strCache>
                <c:ptCount val="1"/>
                <c:pt idx="0">
                  <c:v>2013</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000" b="0" i="0" u="none" strike="noStrike" kern="1200" baseline="0">
                    <a:solidFill>
                      <a:schemeClr val="tx2"/>
                    </a:solidFill>
                    <a:latin typeface="Gill Sans MT" panose="020B0502020104020203"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'[CBAC Meeting 1.12.16.xlsx]Tax Rate'!$B$1</c:f>
              <c:strCache>
                <c:ptCount val="1"/>
                <c:pt idx="0">
                  <c:v>Property Tax Rate</c:v>
                </c:pt>
              </c:strCache>
            </c:strRef>
          </c:cat>
          <c:val>
            <c:numRef>
              <c:f>'[CBAC Meeting 1.12.16.xlsx]Tax Rate'!$B$10</c:f>
              <c:numCache>
                <c:formatCode>_("$"* #,##0.00_);_("$"* \(#,##0.00\);_("$"* "-"??_);_(@_)</c:formatCode>
                <c:ptCount val="1"/>
                <c:pt idx="0">
                  <c:v>18.35</c:v>
                </c:pt>
              </c:numCache>
            </c:numRef>
          </c:val>
        </c:ser>
        <c:ser>
          <c:idx val="7"/>
          <c:order val="7"/>
          <c:tx>
            <c:strRef>
              <c:f>'[CBAC Meeting 1.12.16.xlsx]Tax Rate'!$A$11</c:f>
              <c:strCache>
                <c:ptCount val="1"/>
                <c:pt idx="0">
                  <c:v>2014</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000" b="0" i="0" u="none" strike="noStrike" kern="1200" baseline="0">
                    <a:solidFill>
                      <a:schemeClr val="tx2"/>
                    </a:solidFill>
                    <a:latin typeface="Gill Sans MT" panose="020B0502020104020203"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'[CBAC Meeting 1.12.16.xlsx]Tax Rate'!$B$1</c:f>
              <c:strCache>
                <c:ptCount val="1"/>
                <c:pt idx="0">
                  <c:v>Property Tax Rate</c:v>
                </c:pt>
              </c:strCache>
            </c:strRef>
          </c:cat>
          <c:val>
            <c:numRef>
              <c:f>'[CBAC Meeting 1.12.16.xlsx]Tax Rate'!$B$11</c:f>
              <c:numCache>
                <c:formatCode>_("$"* #,##0.00_);_("$"* \(#,##0.00\);_("$"* "-"??_);_(@_)</c:formatCode>
                <c:ptCount val="1"/>
                <c:pt idx="0">
                  <c:v>18.35</c:v>
                </c:pt>
              </c:numCache>
            </c:numRef>
          </c:val>
        </c:ser>
        <c:ser>
          <c:idx val="8"/>
          <c:order val="8"/>
          <c:tx>
            <c:strRef>
              <c:f>'[CBAC Meeting 1.12.16.xlsx]Tax Rate'!$A$12</c:f>
              <c:strCache>
                <c:ptCount val="1"/>
                <c:pt idx="0">
                  <c:v>2015</c:v>
                </c:pt>
              </c:strCache>
            </c:strRef>
          </c:tx>
          <c:spPr>
            <a:solidFill>
              <a:schemeClr val="accent3">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000" b="0" i="0" u="none" strike="noStrike" kern="1200" baseline="0">
                    <a:solidFill>
                      <a:schemeClr val="tx2"/>
                    </a:solidFill>
                    <a:latin typeface="Gill Sans MT" panose="020B0502020104020203"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'[CBAC Meeting 1.12.16.xlsx]Tax Rate'!$B$1</c:f>
              <c:strCache>
                <c:ptCount val="1"/>
                <c:pt idx="0">
                  <c:v>Property Tax Rate</c:v>
                </c:pt>
              </c:strCache>
            </c:strRef>
          </c:cat>
          <c:val>
            <c:numRef>
              <c:f>'[CBAC Meeting 1.12.16.xlsx]Tax Rate'!$B$12</c:f>
              <c:numCache>
                <c:formatCode>_("$"* #,##0.00_);_("$"* \(#,##0.00\);_("$"* "-"??_);_(@_)</c:formatCode>
                <c:ptCount val="1"/>
                <c:pt idx="0">
                  <c:v>17.98999999999999</c:v>
                </c:pt>
              </c:numCache>
            </c:numRef>
          </c:val>
        </c:ser>
        <c:ser>
          <c:idx val="9"/>
          <c:order val="9"/>
          <c:tx>
            <c:strRef>
              <c:f>'[CBAC Meeting 1.12.16.xlsx]Tax Rate'!$A$13</c:f>
              <c:strCache>
                <c:ptCount val="1"/>
                <c:pt idx="0">
                  <c:v>2016</c:v>
                </c:pt>
              </c:strCache>
            </c:strRef>
          </c:tx>
          <c:spPr>
            <a:solidFill>
              <a:schemeClr val="accent4">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000" b="0" i="0" u="none" strike="noStrike" kern="1200" baseline="0">
                    <a:solidFill>
                      <a:schemeClr val="tx2"/>
                    </a:solidFill>
                    <a:latin typeface="Gill Sans MT" panose="020B0502020104020203"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'[CBAC Meeting 1.12.16.xlsx]Tax Rate'!$B$1</c:f>
              <c:strCache>
                <c:ptCount val="1"/>
                <c:pt idx="0">
                  <c:v>Property Tax Rate</c:v>
                </c:pt>
              </c:strCache>
            </c:strRef>
          </c:cat>
          <c:val>
            <c:numRef>
              <c:f>'[CBAC Meeting 1.12.16.xlsx]Tax Rate'!$B$13</c:f>
              <c:numCache>
                <c:formatCode>_("$"* #,##0.00_);_("$"* \(#,##0.00\);_("$"* "-"??_);_(@_)</c:formatCode>
                <c:ptCount val="1"/>
                <c:pt idx="0">
                  <c:v>18.42809</c:v>
                </c:pt>
              </c:numCache>
            </c:numRef>
          </c:val>
        </c:ser>
        <c:ser>
          <c:idx val="10"/>
          <c:order val="10"/>
          <c:tx>
            <c:strRef>
              <c:f>'[CBAC Meeting 1.12.16.xlsx]Tax Rate'!$A$14</c:f>
              <c:strCache>
                <c:ptCount val="1"/>
                <c:pt idx="0">
                  <c:v>2017</c:v>
                </c:pt>
              </c:strCache>
            </c:strRef>
          </c:tx>
          <c:spPr>
            <a:solidFill>
              <a:schemeClr val="accent5">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'[CBAC Meeting 1.12.16.xlsx]Tax Rate'!$B$1</c:f>
              <c:strCache>
                <c:ptCount val="1"/>
                <c:pt idx="0">
                  <c:v>Property Tax Rate</c:v>
                </c:pt>
              </c:strCache>
            </c:strRef>
          </c:cat>
          <c:val>
            <c:numRef>
              <c:f>'[CBAC Meeting 1.12.16.xlsx]Tax Rate'!$B$14</c:f>
              <c:numCache>
                <c:formatCode>_("$"* #,##0.00_);_("$"* \(#,##0.00\);_("$"* "-"??_);_(@_)</c:formatCode>
                <c:ptCount val="1"/>
              </c:numCache>
            </c:numRef>
          </c:val>
        </c:ser>
        <c:dLbls>
          <c:dLblPos val="outEnd"/>
          <c:showLegendKey val="0"/>
          <c:showVal val="1"/>
          <c:showCatName val="0"/>
          <c:showSerName val="0"/>
          <c:showPercent val="0"/>
          <c:showBubbleSize val="0"/>
        </c:dLbls>
        <c:gapWidth val="219"/>
        <c:overlap val="-27"/>
        <c:axId val="-2137099208"/>
        <c:axId val="-2137095736"/>
      </c:barChart>
      <c:catAx>
        <c:axId val="-2137099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a:defRPr lang="en-US" sz="1000" b="0" i="0" u="none" strike="noStrike" kern="1200" baseline="0">
                <a:solidFill>
                  <a:schemeClr val="tx2"/>
                </a:solidFill>
                <a:latin typeface="Gill Sans MT" panose="020B0502020104020203" pitchFamily="34" charset="0"/>
                <a:ea typeface="+mn-ea"/>
                <a:cs typeface="+mn-cs"/>
              </a:defRPr>
            </a:pPr>
            <a:endParaRPr lang="en-US"/>
          </a:p>
        </c:txPr>
        <c:crossAx val="-2137095736"/>
        <c:crosses val="autoZero"/>
        <c:auto val="1"/>
        <c:lblAlgn val="ctr"/>
        <c:lblOffset val="100"/>
        <c:noMultiLvlLbl val="0"/>
      </c:catAx>
      <c:valAx>
        <c:axId val="-2137095736"/>
        <c:scaling>
          <c:orientation val="minMax"/>
          <c:max val="19.5"/>
          <c:min val="16.5"/>
        </c:scaling>
        <c:delete val="0"/>
        <c:axPos val="l"/>
        <c:majorGridlines>
          <c:spPr>
            <a:ln w="9525" cap="flat" cmpd="sng" algn="ctr">
              <a:solidFill>
                <a:schemeClr val="tx1">
                  <a:lumMod val="15000"/>
                  <a:lumOff val="85000"/>
                </a:schemeClr>
              </a:solidFill>
              <a:round/>
            </a:ln>
            <a:effectLst/>
          </c:spPr>
        </c:majorGridlines>
        <c:numFmt formatCode="&quot;$&quot;#,##0.00" sourceLinked="0"/>
        <c:majorTickMark val="none"/>
        <c:minorTickMark val="none"/>
        <c:tickLblPos val="nextTo"/>
        <c:spPr>
          <a:noFill/>
          <a:ln>
            <a:noFill/>
          </a:ln>
          <a:effectLst/>
        </c:spPr>
        <c:txPr>
          <a:bodyPr rot="-60000000" spcFirstLastPara="1" vertOverflow="ellipsis" vert="horz" wrap="square" anchor="ctr" anchorCtr="1"/>
          <a:lstStyle/>
          <a:p>
            <a:pPr algn="ctr">
              <a:defRPr lang="en-US" sz="1000" b="0" i="0" u="none" strike="noStrike" kern="1200" baseline="0">
                <a:solidFill>
                  <a:schemeClr val="tx2"/>
                </a:solidFill>
                <a:latin typeface="Gill Sans MT" panose="020B0502020104020203" pitchFamily="34" charset="0"/>
                <a:ea typeface="+mn-ea"/>
                <a:cs typeface="+mn-cs"/>
              </a:defRPr>
            </a:pPr>
            <a:endParaRPr lang="en-US"/>
          </a:p>
        </c:txPr>
        <c:crossAx val="-21370992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lgn="ctr">
            <a:defRPr lang="en-US" sz="1000" b="0" i="0" u="none" strike="noStrike" kern="1200" baseline="0">
              <a:solidFill>
                <a:schemeClr val="tx2"/>
              </a:solidFill>
              <a:latin typeface="Gill Sans MT" panose="020B0502020104020203"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0.7192</cdr:x>
      <cdr:y>0.38087</cdr:y>
    </cdr:from>
    <cdr:to>
      <cdr:x>0.87304</cdr:x>
      <cdr:y>0.64717</cdr:y>
    </cdr:to>
    <cdr:sp macro="" textlink="">
      <cdr:nvSpPr>
        <cdr:cNvPr id="3" name="TextBox 2"/>
        <cdr:cNvSpPr txBox="1"/>
      </cdr:nvSpPr>
      <cdr:spPr>
        <a:xfrm xmlns:a="http://schemas.openxmlformats.org/drawingml/2006/main">
          <a:off x="5918753" y="1705307"/>
          <a:ext cx="1266041" cy="119233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000" b="1" dirty="0">
              <a:solidFill>
                <a:schemeClr val="accent2"/>
              </a:solidFill>
              <a:latin typeface="Gill Sans MT" panose="020B0502020104020203" pitchFamily="34" charset="0"/>
            </a:rPr>
            <a:t>Target: 15%</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C0FBDB37-DE14-4619-ACE7-D8C84572726C}" type="datetimeFigureOut">
              <a:rPr lang="en-US" smtClean="0"/>
              <a:t>3/9/16</a:t>
            </a:fld>
            <a:endParaRPr lang="en-US"/>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328C41A6-50B1-4D1C-8D89-A1E3C2847FE7}" type="slidenum">
              <a:rPr lang="en-US" smtClean="0"/>
              <a:t>‹#›</a:t>
            </a:fld>
            <a:endParaRPr lang="en-US"/>
          </a:p>
        </p:txBody>
      </p:sp>
    </p:spTree>
    <p:extLst>
      <p:ext uri="{BB962C8B-B14F-4D97-AF65-F5344CB8AC3E}">
        <p14:creationId xmlns:p14="http://schemas.microsoft.com/office/powerpoint/2010/main" val="42075272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16E1EAEF-C467-42FA-9A33-2875DA03E17E}" type="datetimeFigureOut">
              <a:rPr lang="en-US" smtClean="0"/>
              <a:t>3/9/16</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58F0E34F-9AE8-48D5-9B2C-F0E0C2C1E294}" type="slidenum">
              <a:rPr lang="en-US" smtClean="0"/>
              <a:t>‹#›</a:t>
            </a:fld>
            <a:endParaRPr lang="en-US" dirty="0"/>
          </a:p>
        </p:txBody>
      </p:sp>
    </p:spTree>
    <p:extLst>
      <p:ext uri="{BB962C8B-B14F-4D97-AF65-F5344CB8AC3E}">
        <p14:creationId xmlns:p14="http://schemas.microsoft.com/office/powerpoint/2010/main" val="2007662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r>
              <a:rPr lang="en-US" dirty="0" smtClean="0"/>
              <a:t>Certified Enrollment (line 7) for 2015-16 was an increase of 185.83 from 2014-15</a:t>
            </a:r>
          </a:p>
          <a:p>
            <a:endParaRPr lang="en-US" dirty="0"/>
          </a:p>
        </p:txBody>
      </p:sp>
      <p:sp>
        <p:nvSpPr>
          <p:cNvPr id="4" name="Slide Number Placeholder 3"/>
          <p:cNvSpPr>
            <a:spLocks noGrp="1"/>
          </p:cNvSpPr>
          <p:nvPr>
            <p:ph type="sldNum" sz="quarter" idx="10"/>
          </p:nvPr>
        </p:nvSpPr>
        <p:spPr/>
        <p:txBody>
          <a:bodyPr/>
          <a:lstStyle/>
          <a:p>
            <a:fld id="{58F0E34F-9AE8-48D5-9B2C-F0E0C2C1E294}" type="slidenum">
              <a:rPr lang="en-US" smtClean="0"/>
              <a:t>11</a:t>
            </a:fld>
            <a:endParaRPr lang="en-US" dirty="0"/>
          </a:p>
        </p:txBody>
      </p:sp>
    </p:spTree>
    <p:extLst>
      <p:ext uri="{BB962C8B-B14F-4D97-AF65-F5344CB8AC3E}">
        <p14:creationId xmlns:p14="http://schemas.microsoft.com/office/powerpoint/2010/main" val="2670060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4700" b="1" dirty="0">
              <a:solidFill>
                <a:srgbClr val="FF0000"/>
              </a:solidFill>
            </a:endParaRPr>
          </a:p>
        </p:txBody>
      </p:sp>
      <p:sp>
        <p:nvSpPr>
          <p:cNvPr id="4" name="Slide Number Placeholder 3"/>
          <p:cNvSpPr>
            <a:spLocks noGrp="1"/>
          </p:cNvSpPr>
          <p:nvPr>
            <p:ph type="sldNum" sz="quarter" idx="10"/>
          </p:nvPr>
        </p:nvSpPr>
        <p:spPr/>
        <p:txBody>
          <a:bodyPr/>
          <a:lstStyle/>
          <a:p>
            <a:fld id="{58F0E34F-9AE8-48D5-9B2C-F0E0C2C1E294}" type="slidenum">
              <a:rPr lang="en-US" smtClean="0"/>
              <a:t>16</a:t>
            </a:fld>
            <a:endParaRPr lang="en-US" dirty="0"/>
          </a:p>
        </p:txBody>
      </p:sp>
    </p:spTree>
    <p:extLst>
      <p:ext uri="{BB962C8B-B14F-4D97-AF65-F5344CB8AC3E}">
        <p14:creationId xmlns:p14="http://schemas.microsoft.com/office/powerpoint/2010/main" val="4067730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F0E34F-9AE8-48D5-9B2C-F0E0C2C1E294}" type="slidenum">
              <a:rPr lang="en-US" smtClean="0"/>
              <a:t>18</a:t>
            </a:fld>
            <a:endParaRPr lang="en-US" dirty="0"/>
          </a:p>
        </p:txBody>
      </p:sp>
    </p:spTree>
    <p:extLst>
      <p:ext uri="{BB962C8B-B14F-4D97-AF65-F5344CB8AC3E}">
        <p14:creationId xmlns:p14="http://schemas.microsoft.com/office/powerpoint/2010/main" val="16562472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F0E34F-9AE8-48D5-9B2C-F0E0C2C1E294}" type="slidenum">
              <a:rPr lang="en-US" smtClean="0"/>
              <a:t>19</a:t>
            </a:fld>
            <a:endParaRPr lang="en-US" dirty="0"/>
          </a:p>
        </p:txBody>
      </p:sp>
    </p:spTree>
    <p:extLst>
      <p:ext uri="{BB962C8B-B14F-4D97-AF65-F5344CB8AC3E}">
        <p14:creationId xmlns:p14="http://schemas.microsoft.com/office/powerpoint/2010/main" val="2529085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dirty="0" smtClean="0"/>
              <a:t>The financial solvency is a measurement of the District’s General Fund financial health. </a:t>
            </a:r>
            <a:r>
              <a:rPr lang="en-US" sz="1300" dirty="0"/>
              <a:t>A solvency ratio a measure of the district’s fund equity position and is defined as the unreserved, undesignated fund balance (commonly referred to as the cash reserves) divided by the district’s total General Fund revenues, less AEA flow-through. Board guidelines state that the solvency ratio should not go below 3 percent, without prior knowledge of the Board. The maximum solvency ratio allowed is 25% During the 2012-13 school year, the School Board approved a 15.0% minimum for the district’s target solvency ratio.</a:t>
            </a:r>
            <a:endParaRPr lang="en-US" dirty="0" smtClean="0"/>
          </a:p>
          <a:p>
            <a:endParaRPr lang="en-US" sz="1300" dirty="0"/>
          </a:p>
          <a:p>
            <a:r>
              <a:rPr lang="en-US" sz="1300" dirty="0"/>
              <a:t>The Iowa Association of School Boards (IASB) considers a solvency ratio of 0 - 5 percent to be “Adequate” for short-term credit purposes, while a ratio of 5 - 10 is within target or "Good" and therefore can handle the unexpected. IASB believes a solvency ration of 10 – 15 percent to be “Excellent.” GFOA guidelines are 17%. </a:t>
            </a:r>
          </a:p>
          <a:p>
            <a:endParaRPr lang="en-US" sz="1300" dirty="0"/>
          </a:p>
          <a:p>
            <a:r>
              <a:rPr lang="en-US" sz="1300" dirty="0"/>
              <a:t>The solvency ratio for the district decreased at year end 2015 to 13.2%, down from 15.6% in the prior year. The two major factors affecting the ratio (which is calculated using Unassigned and Assigned Reserves and Total Revenues) were: a net operating loss of $2.2 million (due to salary and benefits costs as well as technology expenditures being more than budgeted) and $3.6 million of Special Education reserves were restricted (which lowers the unallocated reserves).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58F0E34F-9AE8-48D5-9B2C-F0E0C2C1E294}" type="slidenum">
              <a:rPr lang="en-US" smtClean="0"/>
              <a:t>20</a:t>
            </a:fld>
            <a:endParaRPr lang="en-US" dirty="0"/>
          </a:p>
        </p:txBody>
      </p:sp>
    </p:spTree>
    <p:extLst>
      <p:ext uri="{BB962C8B-B14F-4D97-AF65-F5344CB8AC3E}">
        <p14:creationId xmlns:p14="http://schemas.microsoft.com/office/powerpoint/2010/main" val="3792336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FY 16 School District Property Tax Rates (Polk County</a:t>
            </a:r>
            <a:br>
              <a:rPr lang="en-US" dirty="0" smtClean="0"/>
            </a:br>
            <a:r>
              <a:rPr lang="en-US" dirty="0" smtClean="0"/>
              <a:t>$20</a:t>
            </a:r>
            <a:r>
              <a:rPr lang="en-US" baseline="0" dirty="0" smtClean="0"/>
              <a:t> – SEP, Norwalk</a:t>
            </a:r>
          </a:p>
          <a:p>
            <a:r>
              <a:rPr lang="en-US" baseline="0" dirty="0" smtClean="0"/>
              <a:t>$19 – North Polk, Ankeny, Indianola</a:t>
            </a:r>
          </a:p>
          <a:p>
            <a:r>
              <a:rPr lang="en-US" baseline="0" dirty="0" smtClean="0"/>
              <a:t>$18 – DMPS, Johnston, Bondurant</a:t>
            </a:r>
          </a:p>
          <a:p>
            <a:r>
              <a:rPr lang="en-US" baseline="0" dirty="0" smtClean="0"/>
              <a:t>$17 – Carlisle, Urbandale, DCG</a:t>
            </a:r>
          </a:p>
          <a:p>
            <a:r>
              <a:rPr lang="en-US" baseline="0" dirty="0" smtClean="0"/>
              <a:t>$16 – Waukee</a:t>
            </a:r>
          </a:p>
          <a:p>
            <a:r>
              <a:rPr lang="en-US" baseline="0" dirty="0" smtClean="0"/>
              <a:t>$13 – WDM</a:t>
            </a:r>
          </a:p>
          <a:p>
            <a:r>
              <a:rPr lang="en-US" baseline="0" dirty="0" smtClean="0"/>
              <a:t>$12 – </a:t>
            </a:r>
            <a:r>
              <a:rPr lang="en-US" baseline="0" dirty="0" err="1" smtClean="0"/>
              <a:t>Saydel</a:t>
            </a:r>
            <a:endParaRPr lang="en-US" baseline="0" dirty="0" smtClean="0"/>
          </a:p>
          <a:p>
            <a:r>
              <a:rPr lang="en-US" baseline="0" dirty="0" smtClean="0"/>
              <a:t>http://cdn.taxpayersassociationofcentraliowa.org/wp-content/uploads/2016-Rate-Comparison-ChartsCitySchoolTaxes2015-16v4.pdf </a:t>
            </a:r>
          </a:p>
          <a:p>
            <a:endParaRPr lang="en-US" dirty="0"/>
          </a:p>
        </p:txBody>
      </p:sp>
      <p:sp>
        <p:nvSpPr>
          <p:cNvPr id="4" name="Slide Number Placeholder 3"/>
          <p:cNvSpPr>
            <a:spLocks noGrp="1"/>
          </p:cNvSpPr>
          <p:nvPr>
            <p:ph type="sldNum" sz="quarter" idx="10"/>
          </p:nvPr>
        </p:nvSpPr>
        <p:spPr/>
        <p:txBody>
          <a:bodyPr/>
          <a:lstStyle/>
          <a:p>
            <a:fld id="{58F0E34F-9AE8-48D5-9B2C-F0E0C2C1E294}" type="slidenum">
              <a:rPr lang="en-US" smtClean="0"/>
              <a:t>21</a:t>
            </a:fld>
            <a:endParaRPr lang="en-US" dirty="0"/>
          </a:p>
        </p:txBody>
      </p:sp>
    </p:spTree>
    <p:extLst>
      <p:ext uri="{BB962C8B-B14F-4D97-AF65-F5344CB8AC3E}">
        <p14:creationId xmlns:p14="http://schemas.microsoft.com/office/powerpoint/2010/main" val="2430663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F0E34F-9AE8-48D5-9B2C-F0E0C2C1E294}" type="slidenum">
              <a:rPr lang="en-US" smtClean="0"/>
              <a:t>23</a:t>
            </a:fld>
            <a:endParaRPr lang="en-US" dirty="0"/>
          </a:p>
        </p:txBody>
      </p:sp>
    </p:spTree>
    <p:extLst>
      <p:ext uri="{BB962C8B-B14F-4D97-AF65-F5344CB8AC3E}">
        <p14:creationId xmlns:p14="http://schemas.microsoft.com/office/powerpoint/2010/main" val="42142682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4.png"/><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MPS-Background-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014412"/>
            <a:ext cx="7772400" cy="1470025"/>
          </a:xfrm>
        </p:spPr>
        <p:txBody>
          <a:bodyPr>
            <a:noAutofit/>
          </a:bodyPr>
          <a:lstStyle>
            <a:lvl1pPr>
              <a:defRPr sz="54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552825"/>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8" name="Picture 7" descr="DMPS logo .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9395" y="5440791"/>
            <a:ext cx="1106479" cy="464722"/>
          </a:xfrm>
          <a:prstGeom prst="rect">
            <a:avLst/>
          </a:prstGeom>
        </p:spPr>
      </p:pic>
      <p:pic>
        <p:nvPicPr>
          <p:cNvPr id="9" name="Picture 8"/>
          <p:cNvPicPr>
            <a:picLocks noChangeAspect="1"/>
          </p:cNvPicPr>
          <p:nvPr userDrawn="1"/>
        </p:nvPicPr>
        <p:blipFill>
          <a:blip r:embed="rId4"/>
          <a:stretch>
            <a:fillRect/>
          </a:stretch>
        </p:blipFill>
        <p:spPr>
          <a:xfrm>
            <a:off x="3675071" y="6106830"/>
            <a:ext cx="1716827" cy="441605"/>
          </a:xfrm>
          <a:prstGeom prst="rect">
            <a:avLst/>
          </a:prstGeom>
        </p:spPr>
      </p:pic>
    </p:spTree>
    <p:extLst>
      <p:ext uri="{BB962C8B-B14F-4D97-AF65-F5344CB8AC3E}">
        <p14:creationId xmlns:p14="http://schemas.microsoft.com/office/powerpoint/2010/main" val="3593723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able Placeholder 3"/>
          <p:cNvSpPr>
            <a:spLocks noGrp="1"/>
          </p:cNvSpPr>
          <p:nvPr>
            <p:ph type="tbl" sz="quarter" idx="10"/>
          </p:nvPr>
        </p:nvSpPr>
        <p:spPr>
          <a:xfrm>
            <a:off x="457200" y="2198689"/>
            <a:ext cx="8229600" cy="3944936"/>
          </a:xfrm>
        </p:spPr>
        <p:txBody>
          <a:bodyPr/>
          <a:lstStyle/>
          <a:p>
            <a:endParaRPr lang="en-US" dirty="0"/>
          </a:p>
        </p:txBody>
      </p:sp>
      <p:sp>
        <p:nvSpPr>
          <p:cNvPr id="6" name="Text Placeholder 5"/>
          <p:cNvSpPr>
            <a:spLocks noGrp="1"/>
          </p:cNvSpPr>
          <p:nvPr>
            <p:ph type="body" sz="quarter" idx="11"/>
          </p:nvPr>
        </p:nvSpPr>
        <p:spPr>
          <a:xfrm>
            <a:off x="457200" y="1473204"/>
            <a:ext cx="8229600" cy="5556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854857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3464067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Rectangle 2"/>
          <p:cNvSpPr/>
          <p:nvPr userDrawn="1"/>
        </p:nvSpPr>
        <p:spPr>
          <a:xfrm>
            <a:off x="0" y="0"/>
            <a:ext cx="9144000" cy="145256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334151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5" name="Picture 4" descr="transition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722313" y="1771651"/>
            <a:ext cx="7772400" cy="1362075"/>
          </a:xfrm>
        </p:spPr>
        <p:txBody>
          <a:bodyPr anchor="t"/>
          <a:lstStyle>
            <a:lvl1pPr algn="ctr">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3208340"/>
            <a:ext cx="7772400" cy="633412"/>
          </a:xfrm>
        </p:spPr>
        <p:txBody>
          <a:bodyPr anchor="b">
            <a:normAutofit/>
          </a:bodyPr>
          <a:lstStyle>
            <a:lvl1pPr marL="0" indent="0" algn="ctr">
              <a:buNone/>
              <a:defRPr sz="2400">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37698015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6" name="Rectangle 5"/>
          <p:cNvSpPr/>
          <p:nvPr userDrawn="1"/>
        </p:nvSpPr>
        <p:spPr>
          <a:xfrm>
            <a:off x="0" y="6194612"/>
            <a:ext cx="9144000" cy="663388"/>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46500659"/>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587712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atin typeface="Gill Sans MT"/>
                <a:cs typeface="Gill Sans MT"/>
              </a:defRPr>
            </a:lvl1pPr>
            <a:lvl2pPr>
              <a:defRPr sz="2400">
                <a:latin typeface="Gill Sans MT"/>
                <a:cs typeface="Gill Sans MT"/>
              </a:defRPr>
            </a:lvl2pPr>
            <a:lvl3pPr>
              <a:defRPr sz="2000">
                <a:latin typeface="Gill Sans MT"/>
                <a:cs typeface="Gill Sans MT"/>
              </a:defRPr>
            </a:lvl3pPr>
            <a:lvl4pPr>
              <a:defRPr sz="1800">
                <a:latin typeface="Gill Sans MT"/>
                <a:cs typeface="Gill Sans MT"/>
              </a:defRPr>
            </a:lvl4pPr>
            <a:lvl5pPr>
              <a:defRPr sz="1800">
                <a:latin typeface="Gill Sans MT"/>
                <a:cs typeface="Gill Sans M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atin typeface="Gill Sans MT"/>
                <a:cs typeface="Gill Sans MT"/>
              </a:defRPr>
            </a:lvl1pPr>
            <a:lvl2pPr>
              <a:defRPr sz="2400">
                <a:latin typeface="Gill Sans MT"/>
                <a:cs typeface="Gill Sans MT"/>
              </a:defRPr>
            </a:lvl2pPr>
            <a:lvl3pPr>
              <a:defRPr sz="2000">
                <a:latin typeface="Gill Sans MT"/>
                <a:cs typeface="Gill Sans MT"/>
              </a:defRPr>
            </a:lvl3pPr>
            <a:lvl4pPr>
              <a:defRPr sz="1800">
                <a:latin typeface="Gill Sans MT"/>
                <a:cs typeface="Gill Sans MT"/>
              </a:defRPr>
            </a:lvl4pPr>
            <a:lvl5pPr>
              <a:defRPr sz="1800">
                <a:latin typeface="Gill Sans MT"/>
                <a:cs typeface="Gill Sans M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94533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Picture Placeholder 3"/>
          <p:cNvSpPr>
            <a:spLocks noGrp="1"/>
          </p:cNvSpPr>
          <p:nvPr>
            <p:ph type="pic" sz="quarter" idx="10"/>
          </p:nvPr>
        </p:nvSpPr>
        <p:spPr>
          <a:xfrm>
            <a:off x="0" y="1417638"/>
            <a:ext cx="3286125" cy="2320925"/>
          </a:xfrm>
        </p:spPr>
        <p:txBody>
          <a:bodyPr/>
          <a:lstStyle/>
          <a:p>
            <a:endParaRPr lang="en-US" dirty="0"/>
          </a:p>
        </p:txBody>
      </p:sp>
      <p:sp>
        <p:nvSpPr>
          <p:cNvPr id="5" name="Picture Placeholder 3"/>
          <p:cNvSpPr>
            <a:spLocks noGrp="1"/>
          </p:cNvSpPr>
          <p:nvPr>
            <p:ph type="pic" sz="quarter" idx="11"/>
          </p:nvPr>
        </p:nvSpPr>
        <p:spPr>
          <a:xfrm>
            <a:off x="0" y="3841749"/>
            <a:ext cx="3286125" cy="2357437"/>
          </a:xfrm>
        </p:spPr>
        <p:txBody>
          <a:bodyPr/>
          <a:lstStyle/>
          <a:p>
            <a:endParaRPr lang="en-US" dirty="0"/>
          </a:p>
        </p:txBody>
      </p:sp>
      <p:sp>
        <p:nvSpPr>
          <p:cNvPr id="7" name="Content Placeholder 6"/>
          <p:cNvSpPr>
            <a:spLocks noGrp="1"/>
          </p:cNvSpPr>
          <p:nvPr>
            <p:ph sz="quarter" idx="12"/>
          </p:nvPr>
        </p:nvSpPr>
        <p:spPr>
          <a:xfrm>
            <a:off x="3698875" y="1417638"/>
            <a:ext cx="4987926" cy="478154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186331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Picture Placeholder 3"/>
          <p:cNvSpPr>
            <a:spLocks noGrp="1"/>
          </p:cNvSpPr>
          <p:nvPr>
            <p:ph type="pic" sz="quarter" idx="10"/>
          </p:nvPr>
        </p:nvSpPr>
        <p:spPr>
          <a:xfrm>
            <a:off x="-1" y="1417638"/>
            <a:ext cx="3286125" cy="4781550"/>
          </a:xfrm>
        </p:spPr>
        <p:txBody>
          <a:bodyPr/>
          <a:lstStyle/>
          <a:p>
            <a:endParaRPr lang="en-US" dirty="0"/>
          </a:p>
        </p:txBody>
      </p:sp>
      <p:sp>
        <p:nvSpPr>
          <p:cNvPr id="7" name="Content Placeholder 6"/>
          <p:cNvSpPr>
            <a:spLocks noGrp="1"/>
          </p:cNvSpPr>
          <p:nvPr>
            <p:ph sz="quarter" idx="12"/>
          </p:nvPr>
        </p:nvSpPr>
        <p:spPr>
          <a:xfrm>
            <a:off x="3698875" y="1417638"/>
            <a:ext cx="4987926" cy="4781548"/>
          </a:xfrm>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973921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Picture Placeholder 3"/>
          <p:cNvSpPr>
            <a:spLocks noGrp="1"/>
          </p:cNvSpPr>
          <p:nvPr>
            <p:ph type="pic" sz="quarter" idx="10"/>
          </p:nvPr>
        </p:nvSpPr>
        <p:spPr>
          <a:xfrm>
            <a:off x="0" y="1417638"/>
            <a:ext cx="4492625" cy="2519362"/>
          </a:xfrm>
        </p:spPr>
        <p:txBody>
          <a:bodyPr/>
          <a:lstStyle/>
          <a:p>
            <a:endParaRPr lang="en-US" dirty="0"/>
          </a:p>
        </p:txBody>
      </p:sp>
      <p:sp>
        <p:nvSpPr>
          <p:cNvPr id="5" name="Picture Placeholder 3"/>
          <p:cNvSpPr>
            <a:spLocks noGrp="1"/>
          </p:cNvSpPr>
          <p:nvPr>
            <p:ph type="pic" sz="quarter" idx="11"/>
          </p:nvPr>
        </p:nvSpPr>
        <p:spPr>
          <a:xfrm>
            <a:off x="4595812" y="1417638"/>
            <a:ext cx="4548188" cy="2519362"/>
          </a:xfrm>
        </p:spPr>
        <p:txBody>
          <a:bodyPr/>
          <a:lstStyle/>
          <a:p>
            <a:endParaRPr lang="en-US" dirty="0"/>
          </a:p>
        </p:txBody>
      </p:sp>
      <p:sp>
        <p:nvSpPr>
          <p:cNvPr id="7" name="Text Placeholder 6"/>
          <p:cNvSpPr>
            <a:spLocks noGrp="1"/>
          </p:cNvSpPr>
          <p:nvPr>
            <p:ph type="body" sz="quarter" idx="12"/>
          </p:nvPr>
        </p:nvSpPr>
        <p:spPr>
          <a:xfrm>
            <a:off x="457200" y="4143376"/>
            <a:ext cx="8229600" cy="1595438"/>
          </a:xfrm>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50697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Picture Placeholder 3"/>
          <p:cNvSpPr>
            <a:spLocks noGrp="1"/>
          </p:cNvSpPr>
          <p:nvPr>
            <p:ph type="pic" sz="quarter" idx="10"/>
          </p:nvPr>
        </p:nvSpPr>
        <p:spPr>
          <a:xfrm>
            <a:off x="457199" y="1417638"/>
            <a:ext cx="2614613" cy="2035175"/>
          </a:xfrm>
        </p:spPr>
        <p:txBody>
          <a:bodyPr/>
          <a:lstStyle/>
          <a:p>
            <a:endParaRPr lang="en-US" dirty="0"/>
          </a:p>
        </p:txBody>
      </p:sp>
      <p:sp>
        <p:nvSpPr>
          <p:cNvPr id="5" name="Picture Placeholder 3"/>
          <p:cNvSpPr>
            <a:spLocks noGrp="1"/>
          </p:cNvSpPr>
          <p:nvPr>
            <p:ph type="pic" sz="quarter" idx="11"/>
          </p:nvPr>
        </p:nvSpPr>
        <p:spPr>
          <a:xfrm>
            <a:off x="3182937" y="1417638"/>
            <a:ext cx="2746375" cy="2035175"/>
          </a:xfrm>
        </p:spPr>
        <p:txBody>
          <a:bodyPr/>
          <a:lstStyle/>
          <a:p>
            <a:endParaRPr lang="en-US" dirty="0"/>
          </a:p>
        </p:txBody>
      </p:sp>
      <p:sp>
        <p:nvSpPr>
          <p:cNvPr id="6" name="Picture Placeholder 3"/>
          <p:cNvSpPr>
            <a:spLocks noGrp="1"/>
          </p:cNvSpPr>
          <p:nvPr>
            <p:ph type="pic" sz="quarter" idx="12"/>
          </p:nvPr>
        </p:nvSpPr>
        <p:spPr>
          <a:xfrm>
            <a:off x="6040438" y="1417638"/>
            <a:ext cx="2646362" cy="2035175"/>
          </a:xfrm>
        </p:spPr>
        <p:txBody>
          <a:bodyPr/>
          <a:lstStyle/>
          <a:p>
            <a:endParaRPr lang="en-US" dirty="0"/>
          </a:p>
        </p:txBody>
      </p:sp>
      <p:sp>
        <p:nvSpPr>
          <p:cNvPr id="8" name="Content Placeholder 7"/>
          <p:cNvSpPr>
            <a:spLocks noGrp="1"/>
          </p:cNvSpPr>
          <p:nvPr>
            <p:ph sz="quarter" idx="13"/>
          </p:nvPr>
        </p:nvSpPr>
        <p:spPr>
          <a:xfrm>
            <a:off x="457200" y="3611563"/>
            <a:ext cx="8229600" cy="2547937"/>
          </a:xfrm>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723242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Picture Placeholder 3"/>
          <p:cNvSpPr>
            <a:spLocks noGrp="1"/>
          </p:cNvSpPr>
          <p:nvPr>
            <p:ph type="pic" sz="quarter" idx="10"/>
          </p:nvPr>
        </p:nvSpPr>
        <p:spPr>
          <a:xfrm>
            <a:off x="457200" y="1417638"/>
            <a:ext cx="8229600" cy="4765675"/>
          </a:xfrm>
        </p:spPr>
        <p:txBody>
          <a:bodyPr/>
          <a:lstStyle/>
          <a:p>
            <a:endParaRPr lang="en-US" dirty="0"/>
          </a:p>
        </p:txBody>
      </p:sp>
    </p:spTree>
    <p:extLst>
      <p:ext uri="{BB962C8B-B14F-4D97-AF65-F5344CB8AC3E}">
        <p14:creationId xmlns:p14="http://schemas.microsoft.com/office/powerpoint/2010/main" val="638910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Chart Placeholder 3"/>
          <p:cNvSpPr>
            <a:spLocks noGrp="1"/>
          </p:cNvSpPr>
          <p:nvPr>
            <p:ph type="chart" sz="quarter" idx="10"/>
          </p:nvPr>
        </p:nvSpPr>
        <p:spPr>
          <a:xfrm>
            <a:off x="457200" y="1563688"/>
            <a:ext cx="4027488" cy="4564062"/>
          </a:xfrm>
        </p:spPr>
        <p:txBody>
          <a:bodyPr/>
          <a:lstStyle/>
          <a:p>
            <a:endParaRPr lang="en-US" dirty="0"/>
          </a:p>
        </p:txBody>
      </p:sp>
      <p:sp>
        <p:nvSpPr>
          <p:cNvPr id="6" name="Content Placeholder 5"/>
          <p:cNvSpPr>
            <a:spLocks noGrp="1"/>
          </p:cNvSpPr>
          <p:nvPr>
            <p:ph sz="quarter" idx="11"/>
          </p:nvPr>
        </p:nvSpPr>
        <p:spPr>
          <a:xfrm>
            <a:off x="4643438" y="1563688"/>
            <a:ext cx="4043361" cy="456406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884062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jpeg"/><Relationship Id="rId17"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DMPS-Background-2.jpg"/>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0" y="6302374"/>
            <a:ext cx="9144000" cy="555625"/>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DMPS logo .jpg"/>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4195771" y="6390010"/>
            <a:ext cx="765166" cy="321370"/>
          </a:xfrm>
          <a:prstGeom prst="rect">
            <a:avLst/>
          </a:prstGeom>
          <a:ln>
            <a:solidFill>
              <a:schemeClr val="bg1"/>
            </a:solidFill>
          </a:ln>
        </p:spPr>
      </p:pic>
    </p:spTree>
    <p:extLst>
      <p:ext uri="{BB962C8B-B14F-4D97-AF65-F5344CB8AC3E}">
        <p14:creationId xmlns:p14="http://schemas.microsoft.com/office/powerpoint/2010/main" val="534619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5" r:id="rId4"/>
    <p:sldLayoutId id="2147483657" r:id="rId5"/>
    <p:sldLayoutId id="2147483658" r:id="rId6"/>
    <p:sldLayoutId id="2147483656" r:id="rId7"/>
    <p:sldLayoutId id="2147483659" r:id="rId8"/>
    <p:sldLayoutId id="2147483660" r:id="rId9"/>
    <p:sldLayoutId id="2147483661" r:id="rId10"/>
    <p:sldLayoutId id="2147483654" r:id="rId11"/>
    <p:sldLayoutId id="2147483662" r:id="rId12"/>
    <p:sldLayoutId id="2147483651" r:id="rId13"/>
    <p:sldLayoutId id="2147483663" r:id="rId14"/>
  </p:sldLayoutIdLst>
  <p:txStyles>
    <p:titleStyle>
      <a:lvl1pPr algn="ctr" defTabSz="457200" rtl="0" eaLnBrk="1" latinLnBrk="0" hangingPunct="1">
        <a:spcBef>
          <a:spcPct val="0"/>
        </a:spcBef>
        <a:buNone/>
        <a:defRPr sz="3600" b="1" i="0" kern="1200">
          <a:solidFill>
            <a:schemeClr val="bg1"/>
          </a:solidFill>
          <a:latin typeface="Gill Sans MT"/>
          <a:ea typeface="+mj-ea"/>
          <a:cs typeface="Gill Sans MT"/>
        </a:defRPr>
      </a:lvl1pPr>
    </p:titleStyle>
    <p:bodyStyle>
      <a:lvl1pPr marL="347472" indent="-342900" algn="l" defTabSz="457200" rtl="0" eaLnBrk="1" latinLnBrk="0" hangingPunct="1">
        <a:spcBef>
          <a:spcPts val="500"/>
        </a:spcBef>
        <a:spcAft>
          <a:spcPts val="800"/>
        </a:spcAft>
        <a:buFont typeface="Arial"/>
        <a:buChar char="•"/>
        <a:defRPr sz="3200" kern="1200">
          <a:solidFill>
            <a:srgbClr val="626262"/>
          </a:solidFill>
          <a:latin typeface="Gill Sans MT"/>
          <a:ea typeface="+mn-ea"/>
          <a:cs typeface="Gill Sans MT"/>
        </a:defRPr>
      </a:lvl1pPr>
      <a:lvl2pPr marL="457200" indent="0" algn="l" defTabSz="457200" rtl="0" eaLnBrk="1" latinLnBrk="0" hangingPunct="1">
        <a:spcBef>
          <a:spcPct val="20000"/>
        </a:spcBef>
        <a:buFont typeface="Arial"/>
        <a:buChar char="–"/>
        <a:defRPr sz="2800" kern="1200">
          <a:solidFill>
            <a:srgbClr val="626262"/>
          </a:solidFill>
          <a:latin typeface="Gill Sans"/>
          <a:ea typeface="+mn-ea"/>
          <a:cs typeface="Gill Sans"/>
        </a:defRPr>
      </a:lvl2pPr>
      <a:lvl3pPr marL="1143000" indent="-228600" algn="l" defTabSz="457200" rtl="0" eaLnBrk="1" latinLnBrk="0" hangingPunct="1">
        <a:spcBef>
          <a:spcPct val="20000"/>
        </a:spcBef>
        <a:buFont typeface="Arial"/>
        <a:buChar char="•"/>
        <a:defRPr sz="2400" kern="1200">
          <a:solidFill>
            <a:srgbClr val="626262"/>
          </a:solidFill>
          <a:latin typeface="Gill Sans"/>
          <a:ea typeface="+mn-ea"/>
          <a:cs typeface="Gill Sans"/>
        </a:defRPr>
      </a:lvl3pPr>
      <a:lvl4pPr marL="1600200" indent="-228600" algn="l" defTabSz="457200" rtl="0" eaLnBrk="1" latinLnBrk="0" hangingPunct="1">
        <a:spcBef>
          <a:spcPct val="20000"/>
        </a:spcBef>
        <a:buFont typeface="Arial"/>
        <a:buChar char="–"/>
        <a:defRPr sz="2000" kern="1200">
          <a:solidFill>
            <a:srgbClr val="626262"/>
          </a:solidFill>
          <a:latin typeface="Gill Sans"/>
          <a:ea typeface="+mn-ea"/>
          <a:cs typeface="Gill Sans"/>
        </a:defRPr>
      </a:lvl4pPr>
      <a:lvl5pPr marL="2057400" indent="-228600" algn="l" defTabSz="457200" rtl="0" eaLnBrk="1" latinLnBrk="0" hangingPunct="1">
        <a:spcBef>
          <a:spcPct val="20000"/>
        </a:spcBef>
        <a:buFont typeface="Arial"/>
        <a:buChar char="»"/>
        <a:defRPr sz="2000" kern="1200">
          <a:solidFill>
            <a:srgbClr val="626262"/>
          </a:solidFill>
          <a:latin typeface="Gill Sans"/>
          <a:ea typeface="+mn-ea"/>
          <a:cs typeface="Gill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chart" Target="../charts/char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chart" Target="../charts/char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chart" Target="../charts/char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chart" Target="../charts/char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 Id="rId3" Type="http://schemas.openxmlformats.org/officeDocument/2006/relationships/chart" Target="../charts/char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6.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chart" Target="../charts/char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 Id="rId3" Type="http://schemas.openxmlformats.org/officeDocument/2006/relationships/chart" Target="../charts/char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7.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7.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1438"/>
            <a:ext cx="7772400" cy="952500"/>
          </a:xfrm>
        </p:spPr>
        <p:txBody>
          <a:bodyPr>
            <a:noAutofit/>
          </a:bodyPr>
          <a:lstStyle/>
          <a:p>
            <a:r>
              <a:rPr lang="en-US" sz="5400" b="1" dirty="0" smtClean="0">
                <a:solidFill>
                  <a:schemeClr val="bg1"/>
                </a:solidFill>
              </a:rPr>
              <a:t>Business &amp; Finance</a:t>
            </a:r>
            <a:endParaRPr lang="en-US" sz="5400" b="1" dirty="0">
              <a:solidFill>
                <a:schemeClr val="bg1"/>
              </a:solidFill>
            </a:endParaRPr>
          </a:p>
        </p:txBody>
      </p:sp>
      <p:sp>
        <p:nvSpPr>
          <p:cNvPr id="3" name="Subtitle 2"/>
          <p:cNvSpPr>
            <a:spLocks noGrp="1"/>
          </p:cNvSpPr>
          <p:nvPr>
            <p:ph type="subTitle" idx="1"/>
          </p:nvPr>
        </p:nvSpPr>
        <p:spPr>
          <a:xfrm>
            <a:off x="1371600" y="3697757"/>
            <a:ext cx="6400800" cy="733425"/>
          </a:xfrm>
        </p:spPr>
        <p:txBody>
          <a:bodyPr/>
          <a:lstStyle/>
          <a:p>
            <a:r>
              <a:rPr lang="en-US" dirty="0" smtClean="0"/>
              <a:t>FY 2017 Budget Planning</a:t>
            </a:r>
            <a:endParaRPr lang="en-US" dirty="0"/>
          </a:p>
        </p:txBody>
      </p:sp>
      <p:sp>
        <p:nvSpPr>
          <p:cNvPr id="10" name="TextBox 9"/>
          <p:cNvSpPr txBox="1"/>
          <p:nvPr/>
        </p:nvSpPr>
        <p:spPr>
          <a:xfrm>
            <a:off x="2690811" y="4304179"/>
            <a:ext cx="3714750" cy="400110"/>
          </a:xfrm>
          <a:prstGeom prst="rect">
            <a:avLst/>
          </a:prstGeom>
          <a:noFill/>
        </p:spPr>
        <p:txBody>
          <a:bodyPr wrap="square" rtlCol="0">
            <a:spAutoFit/>
          </a:bodyPr>
          <a:lstStyle/>
          <a:p>
            <a:pPr algn="ctr"/>
            <a:r>
              <a:rPr lang="en-US" sz="2000" dirty="0" smtClean="0">
                <a:solidFill>
                  <a:srgbClr val="EBB200"/>
                </a:solidFill>
                <a:latin typeface="Gill Sans MT"/>
                <a:cs typeface="Gill Sans MT"/>
              </a:rPr>
              <a:t>Thomas Harper, CFO</a:t>
            </a:r>
            <a:endParaRPr lang="en-US" sz="2000" dirty="0">
              <a:solidFill>
                <a:srgbClr val="EBB200"/>
              </a:solidFill>
              <a:latin typeface="Gill Sans MT"/>
              <a:cs typeface="Gill Sans MT"/>
            </a:endParaRPr>
          </a:p>
        </p:txBody>
      </p:sp>
    </p:spTree>
    <p:extLst>
      <p:ext uri="{BB962C8B-B14F-4D97-AF65-F5344CB8AC3E}">
        <p14:creationId xmlns:p14="http://schemas.microsoft.com/office/powerpoint/2010/main" val="89244027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in Spending Authority</a:t>
            </a:r>
            <a:endParaRPr lang="en-US" dirty="0"/>
          </a:p>
        </p:txBody>
      </p:sp>
      <p:sp>
        <p:nvSpPr>
          <p:cNvPr id="3" name="Content Placeholder 2"/>
          <p:cNvSpPr>
            <a:spLocks noGrp="1"/>
          </p:cNvSpPr>
          <p:nvPr>
            <p:ph idx="1"/>
          </p:nvPr>
        </p:nvSpPr>
        <p:spPr/>
        <p:txBody>
          <a:bodyPr/>
          <a:lstStyle/>
          <a:p>
            <a:r>
              <a:rPr lang="en-US" dirty="0" smtClean="0"/>
              <a:t>Three ways:</a:t>
            </a:r>
          </a:p>
          <a:p>
            <a:pPr lvl="1"/>
            <a:r>
              <a:rPr lang="en-US" b="1" dirty="0">
                <a:solidFill>
                  <a:schemeClr val="accent3"/>
                </a:solidFill>
              </a:rPr>
              <a:t>Increase in Student Enrollment</a:t>
            </a:r>
          </a:p>
          <a:p>
            <a:pPr lvl="2"/>
            <a:r>
              <a:rPr lang="en-US" dirty="0">
                <a:solidFill>
                  <a:schemeClr val="accent3"/>
                </a:solidFill>
              </a:rPr>
              <a:t>We do not anticipate tremendous growth</a:t>
            </a:r>
          </a:p>
          <a:p>
            <a:pPr lvl="1"/>
            <a:r>
              <a:rPr lang="en-US" dirty="0" smtClean="0"/>
              <a:t>Increase in Supplemental State Aid</a:t>
            </a:r>
          </a:p>
          <a:p>
            <a:pPr lvl="1"/>
            <a:r>
              <a:rPr lang="en-US" dirty="0" smtClean="0"/>
              <a:t>Increase in Miscellaneous Income</a:t>
            </a:r>
            <a:endParaRPr lang="en-US" dirty="0"/>
          </a:p>
          <a:p>
            <a:pPr lvl="1"/>
            <a:endParaRPr lang="en-US" dirty="0"/>
          </a:p>
        </p:txBody>
      </p:sp>
    </p:spTree>
    <p:extLst>
      <p:ext uri="{BB962C8B-B14F-4D97-AF65-F5344CB8AC3E}">
        <p14:creationId xmlns:p14="http://schemas.microsoft.com/office/powerpoint/2010/main" val="323982771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Enrollment</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628346734"/>
              </p:ext>
            </p:extLst>
          </p:nvPr>
        </p:nvGraphicFramePr>
        <p:xfrm>
          <a:off x="457200" y="1492469"/>
          <a:ext cx="8329448" cy="45194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86834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in Spending Authority</a:t>
            </a:r>
            <a:endParaRPr lang="en-US" dirty="0"/>
          </a:p>
        </p:txBody>
      </p:sp>
      <p:sp>
        <p:nvSpPr>
          <p:cNvPr id="3" name="Content Placeholder 2"/>
          <p:cNvSpPr>
            <a:spLocks noGrp="1"/>
          </p:cNvSpPr>
          <p:nvPr>
            <p:ph idx="1"/>
          </p:nvPr>
        </p:nvSpPr>
        <p:spPr/>
        <p:txBody>
          <a:bodyPr/>
          <a:lstStyle/>
          <a:p>
            <a:r>
              <a:rPr lang="en-US" dirty="0" smtClean="0"/>
              <a:t>Three ways:</a:t>
            </a:r>
          </a:p>
          <a:p>
            <a:pPr lvl="1"/>
            <a:r>
              <a:rPr lang="en-US" dirty="0"/>
              <a:t>Increase in Student Enrollment</a:t>
            </a:r>
          </a:p>
          <a:p>
            <a:pPr lvl="2"/>
            <a:r>
              <a:rPr lang="en-US" dirty="0"/>
              <a:t>We do not anticipate tremendous growth</a:t>
            </a:r>
          </a:p>
          <a:p>
            <a:pPr lvl="1"/>
            <a:r>
              <a:rPr lang="en-US" b="1" dirty="0" smtClean="0">
                <a:solidFill>
                  <a:schemeClr val="accent3"/>
                </a:solidFill>
              </a:rPr>
              <a:t>Increase in Supplemental State Aid</a:t>
            </a:r>
          </a:p>
          <a:p>
            <a:pPr lvl="2"/>
            <a:r>
              <a:rPr lang="en-US" dirty="0" smtClean="0">
                <a:solidFill>
                  <a:schemeClr val="accent3"/>
                </a:solidFill>
              </a:rPr>
              <a:t>We do not anticipate tremendous growth</a:t>
            </a:r>
          </a:p>
          <a:p>
            <a:pPr lvl="1"/>
            <a:r>
              <a:rPr lang="en-US" dirty="0" smtClean="0"/>
              <a:t>Increase in Miscellaneous Income</a:t>
            </a:r>
          </a:p>
          <a:p>
            <a:pPr marL="914400" lvl="2" indent="0">
              <a:buNone/>
            </a:pPr>
            <a:endParaRPr lang="en-US" dirty="0"/>
          </a:p>
          <a:p>
            <a:pPr lvl="1"/>
            <a:endParaRPr lang="en-US" dirty="0"/>
          </a:p>
        </p:txBody>
      </p:sp>
    </p:spTree>
    <p:extLst>
      <p:ext uri="{BB962C8B-B14F-4D97-AF65-F5344CB8AC3E}">
        <p14:creationId xmlns:p14="http://schemas.microsoft.com/office/powerpoint/2010/main" val="293143356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Supplemental State Aid</a:t>
            </a:r>
            <a:endParaRPr lang="en-US" dirty="0"/>
          </a:p>
        </p:txBody>
      </p:sp>
      <p:sp>
        <p:nvSpPr>
          <p:cNvPr id="3" name="Content Placeholder 2"/>
          <p:cNvSpPr>
            <a:spLocks noGrp="1"/>
          </p:cNvSpPr>
          <p:nvPr>
            <p:ph idx="1"/>
          </p:nvPr>
        </p:nvSpPr>
        <p:spPr/>
        <p:txBody>
          <a:bodyPr/>
          <a:lstStyle/>
          <a:p>
            <a:r>
              <a:rPr lang="en-US" dirty="0" smtClean="0"/>
              <a:t>Governor suggested 2.45% SSA increase for FY 2017</a:t>
            </a:r>
          </a:p>
          <a:p>
            <a:r>
              <a:rPr lang="en-US" dirty="0" smtClean="0"/>
              <a:t>Will not plan for SSA to be ANY higher than 2.45%</a:t>
            </a:r>
          </a:p>
          <a:p>
            <a:r>
              <a:rPr lang="en-US" dirty="0" smtClean="0"/>
              <a:t>Planning assumption: 1% increase for SSA</a:t>
            </a:r>
          </a:p>
          <a:p>
            <a:pPr lvl="1"/>
            <a:r>
              <a:rPr lang="en-US" dirty="0" smtClean="0"/>
              <a:t>Compared to a conservative, potential state-wide compensation settlement of 2-3%</a:t>
            </a:r>
            <a:endParaRPr lang="en-US" dirty="0"/>
          </a:p>
        </p:txBody>
      </p:sp>
    </p:spTree>
    <p:extLst>
      <p:ext uri="{BB962C8B-B14F-4D97-AF65-F5344CB8AC3E}">
        <p14:creationId xmlns:p14="http://schemas.microsoft.com/office/powerpoint/2010/main" val="2019890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SSA</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2339610778"/>
              </p:ext>
            </p:extLst>
          </p:nvPr>
        </p:nvGraphicFramePr>
        <p:xfrm>
          <a:off x="457200" y="1608083"/>
          <a:ext cx="8229600" cy="401495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321564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SSA – Last Decade</a:t>
            </a:r>
            <a:endParaRPr lang="en-US" dirty="0"/>
          </a:p>
        </p:txBody>
      </p:sp>
      <p:graphicFrame>
        <p:nvGraphicFramePr>
          <p:cNvPr id="3" name="Chart 2"/>
          <p:cNvGraphicFramePr>
            <a:graphicFrameLocks/>
          </p:cNvGraphicFramePr>
          <p:nvPr>
            <p:extLst>
              <p:ext uri="{D42A27DB-BD31-4B8C-83A1-F6EECF244321}">
                <p14:modId xmlns:p14="http://schemas.microsoft.com/office/powerpoint/2010/main" val="1231849912"/>
              </p:ext>
            </p:extLst>
          </p:nvPr>
        </p:nvGraphicFramePr>
        <p:xfrm>
          <a:off x="457200" y="1545021"/>
          <a:ext cx="8229600" cy="418311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40259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SSA v. Settlement</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76589239"/>
              </p:ext>
            </p:extLst>
          </p:nvPr>
        </p:nvGraphicFramePr>
        <p:xfrm>
          <a:off x="457200" y="1566041"/>
          <a:ext cx="8229600" cy="466659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533707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in Spending Authority</a:t>
            </a:r>
            <a:endParaRPr lang="en-US" dirty="0"/>
          </a:p>
        </p:txBody>
      </p:sp>
      <p:sp>
        <p:nvSpPr>
          <p:cNvPr id="3" name="Content Placeholder 2"/>
          <p:cNvSpPr>
            <a:spLocks noGrp="1"/>
          </p:cNvSpPr>
          <p:nvPr>
            <p:ph idx="1"/>
          </p:nvPr>
        </p:nvSpPr>
        <p:spPr/>
        <p:txBody>
          <a:bodyPr/>
          <a:lstStyle/>
          <a:p>
            <a:r>
              <a:rPr lang="en-US" dirty="0" smtClean="0"/>
              <a:t>Three ways:</a:t>
            </a:r>
          </a:p>
          <a:p>
            <a:pPr lvl="1"/>
            <a:r>
              <a:rPr lang="en-US" dirty="0"/>
              <a:t>Increase in Student Enrollment</a:t>
            </a:r>
          </a:p>
          <a:p>
            <a:pPr lvl="2"/>
            <a:r>
              <a:rPr lang="en-US" dirty="0"/>
              <a:t>We do not anticipate tremendous growth</a:t>
            </a:r>
          </a:p>
          <a:p>
            <a:pPr lvl="1"/>
            <a:r>
              <a:rPr lang="en-US" dirty="0" smtClean="0"/>
              <a:t>Increase in Supplemental State Aid</a:t>
            </a:r>
          </a:p>
          <a:p>
            <a:pPr lvl="2"/>
            <a:r>
              <a:rPr lang="en-US" dirty="0" smtClean="0"/>
              <a:t>We do not anticipate tremendous growth</a:t>
            </a:r>
          </a:p>
          <a:p>
            <a:pPr lvl="1"/>
            <a:r>
              <a:rPr lang="en-US" b="1" dirty="0" smtClean="0">
                <a:solidFill>
                  <a:schemeClr val="accent3"/>
                </a:solidFill>
              </a:rPr>
              <a:t>Increase in Miscellaneous Income</a:t>
            </a:r>
          </a:p>
          <a:p>
            <a:pPr lvl="2"/>
            <a:r>
              <a:rPr lang="en-US" dirty="0" smtClean="0">
                <a:solidFill>
                  <a:schemeClr val="accent3"/>
                </a:solidFill>
              </a:rPr>
              <a:t>We do not anticipate growth</a:t>
            </a:r>
          </a:p>
          <a:p>
            <a:pPr lvl="2"/>
            <a:endParaRPr lang="en-US" dirty="0"/>
          </a:p>
          <a:p>
            <a:pPr lvl="1"/>
            <a:endParaRPr lang="en-US" dirty="0"/>
          </a:p>
        </p:txBody>
      </p:sp>
    </p:spTree>
    <p:extLst>
      <p:ext uri="{BB962C8B-B14F-4D97-AF65-F5344CB8AC3E}">
        <p14:creationId xmlns:p14="http://schemas.microsoft.com/office/powerpoint/2010/main" val="160024061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Compensation &amp; Staffing</a:t>
            </a:r>
            <a:endParaRPr lang="en-US" dirty="0"/>
          </a:p>
        </p:txBody>
      </p:sp>
      <p:sp>
        <p:nvSpPr>
          <p:cNvPr id="3" name="Content Placeholder 2"/>
          <p:cNvSpPr>
            <a:spLocks noGrp="1"/>
          </p:cNvSpPr>
          <p:nvPr>
            <p:ph sz="half" idx="1"/>
          </p:nvPr>
        </p:nvSpPr>
        <p:spPr>
          <a:xfrm>
            <a:off x="457200" y="1600201"/>
            <a:ext cx="8308428" cy="3013840"/>
          </a:xfrm>
        </p:spPr>
        <p:txBody>
          <a:bodyPr>
            <a:normAutofit fontScale="92500" lnSpcReduction="10000"/>
          </a:bodyPr>
          <a:lstStyle/>
          <a:p>
            <a:r>
              <a:rPr lang="en-US" dirty="0" smtClean="0"/>
              <a:t>Compensation / Staffing is the single largest expense the district incurs. </a:t>
            </a:r>
          </a:p>
          <a:p>
            <a:pPr lvl="1"/>
            <a:r>
              <a:rPr lang="en-US" dirty="0" smtClean="0"/>
              <a:t>Staffing costs are ongoing and increasing</a:t>
            </a:r>
          </a:p>
          <a:p>
            <a:r>
              <a:rPr lang="en-US" dirty="0" smtClean="0"/>
              <a:t>Eight year goal to reduce compensation seven percentage points to 75% of General Fund costs.</a:t>
            </a:r>
          </a:p>
          <a:p>
            <a:pPr lvl="1"/>
            <a:r>
              <a:rPr lang="en-US" dirty="0" smtClean="0"/>
              <a:t>Each percentage point decrease represents $2.5M</a:t>
            </a:r>
          </a:p>
          <a:p>
            <a:r>
              <a:rPr lang="en-US" dirty="0" smtClean="0"/>
              <a:t>The district must work with labor agreements.</a:t>
            </a:r>
            <a:endParaRPr lang="en-US"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3294402866"/>
              </p:ext>
            </p:extLst>
          </p:nvPr>
        </p:nvGraphicFramePr>
        <p:xfrm>
          <a:off x="457200" y="4918131"/>
          <a:ext cx="8229600" cy="914400"/>
        </p:xfrm>
        <a:graphic>
          <a:graphicData uri="http://schemas.openxmlformats.org/drawingml/2006/table">
            <a:tbl>
              <a:tblPr firstRow="1" bandRow="1">
                <a:tableStyleId>{5C22544A-7EE6-4342-B048-85BDC9FD1C3A}</a:tableStyleId>
              </a:tblPr>
              <a:tblGrid>
                <a:gridCol w="1028700"/>
                <a:gridCol w="1028700"/>
                <a:gridCol w="1028700"/>
                <a:gridCol w="1028700"/>
                <a:gridCol w="1028700"/>
                <a:gridCol w="1028700"/>
                <a:gridCol w="1028700"/>
                <a:gridCol w="1028700"/>
              </a:tblGrid>
              <a:tr h="370840">
                <a:tc>
                  <a:txBody>
                    <a:bodyPr/>
                    <a:lstStyle/>
                    <a:p>
                      <a:pPr algn="ctr"/>
                      <a:r>
                        <a:rPr lang="en-US" sz="2400" dirty="0" smtClean="0">
                          <a:latin typeface="Gill Sans MT" panose="020B0502020104020203" pitchFamily="34" charset="0"/>
                        </a:rPr>
                        <a:t>FY 16</a:t>
                      </a:r>
                      <a:endParaRPr lang="en-US" sz="2400" dirty="0">
                        <a:latin typeface="Gill Sans MT" panose="020B0502020104020203" pitchFamily="34" charset="0"/>
                      </a:endParaRPr>
                    </a:p>
                  </a:txBody>
                  <a:tcPr/>
                </a:tc>
                <a:tc>
                  <a:txBody>
                    <a:bodyPr/>
                    <a:lstStyle/>
                    <a:p>
                      <a:pPr algn="ctr"/>
                      <a:r>
                        <a:rPr lang="en-US" sz="2400" dirty="0" smtClean="0">
                          <a:latin typeface="Gill Sans MT" panose="020B0502020104020203" pitchFamily="34" charset="0"/>
                        </a:rPr>
                        <a:t>FY 17</a:t>
                      </a:r>
                      <a:endParaRPr lang="en-US" sz="2400" dirty="0">
                        <a:latin typeface="Gill Sans MT" panose="020B0502020104020203" pitchFamily="34" charset="0"/>
                      </a:endParaRPr>
                    </a:p>
                  </a:txBody>
                  <a:tcPr/>
                </a:tc>
                <a:tc>
                  <a:txBody>
                    <a:bodyPr/>
                    <a:lstStyle/>
                    <a:p>
                      <a:pPr algn="ctr"/>
                      <a:r>
                        <a:rPr lang="en-US" sz="2400" dirty="0" smtClean="0">
                          <a:latin typeface="Gill Sans MT" panose="020B0502020104020203" pitchFamily="34" charset="0"/>
                        </a:rPr>
                        <a:t>FY 18</a:t>
                      </a:r>
                      <a:endParaRPr lang="en-US" sz="2400" dirty="0">
                        <a:latin typeface="Gill Sans MT" panose="020B0502020104020203" pitchFamily="34" charset="0"/>
                      </a:endParaRPr>
                    </a:p>
                  </a:txBody>
                  <a:tcPr/>
                </a:tc>
                <a:tc>
                  <a:txBody>
                    <a:bodyPr/>
                    <a:lstStyle/>
                    <a:p>
                      <a:pPr algn="ctr"/>
                      <a:r>
                        <a:rPr lang="en-US" sz="2400" dirty="0" smtClean="0">
                          <a:latin typeface="Gill Sans MT" panose="020B0502020104020203" pitchFamily="34" charset="0"/>
                        </a:rPr>
                        <a:t>FY 19</a:t>
                      </a:r>
                      <a:endParaRPr lang="en-US" sz="2400" dirty="0">
                        <a:latin typeface="Gill Sans MT" panose="020B0502020104020203" pitchFamily="34" charset="0"/>
                      </a:endParaRPr>
                    </a:p>
                  </a:txBody>
                  <a:tcPr/>
                </a:tc>
                <a:tc>
                  <a:txBody>
                    <a:bodyPr/>
                    <a:lstStyle/>
                    <a:p>
                      <a:pPr algn="ctr"/>
                      <a:r>
                        <a:rPr lang="en-US" sz="2400" dirty="0" smtClean="0">
                          <a:latin typeface="Gill Sans MT" panose="020B0502020104020203" pitchFamily="34" charset="0"/>
                        </a:rPr>
                        <a:t>FY 20</a:t>
                      </a:r>
                      <a:endParaRPr lang="en-US" sz="2400" dirty="0">
                        <a:latin typeface="Gill Sans MT" panose="020B0502020104020203" pitchFamily="34" charset="0"/>
                      </a:endParaRPr>
                    </a:p>
                  </a:txBody>
                  <a:tcPr/>
                </a:tc>
                <a:tc>
                  <a:txBody>
                    <a:bodyPr/>
                    <a:lstStyle/>
                    <a:p>
                      <a:pPr algn="ctr"/>
                      <a:r>
                        <a:rPr lang="en-US" sz="2400" dirty="0" smtClean="0">
                          <a:latin typeface="Gill Sans MT" panose="020B0502020104020203" pitchFamily="34" charset="0"/>
                        </a:rPr>
                        <a:t>FY 21</a:t>
                      </a:r>
                      <a:endParaRPr lang="en-US" sz="2400" dirty="0">
                        <a:latin typeface="Gill Sans MT" panose="020B0502020104020203" pitchFamily="34" charset="0"/>
                      </a:endParaRPr>
                    </a:p>
                  </a:txBody>
                  <a:tcPr/>
                </a:tc>
                <a:tc>
                  <a:txBody>
                    <a:bodyPr/>
                    <a:lstStyle/>
                    <a:p>
                      <a:pPr algn="ctr"/>
                      <a:r>
                        <a:rPr lang="en-US" sz="2400" dirty="0" smtClean="0">
                          <a:latin typeface="Gill Sans MT" panose="020B0502020104020203" pitchFamily="34" charset="0"/>
                        </a:rPr>
                        <a:t>FY 22</a:t>
                      </a:r>
                      <a:endParaRPr lang="en-US" sz="2400" dirty="0">
                        <a:latin typeface="Gill Sans MT" panose="020B0502020104020203" pitchFamily="34" charset="0"/>
                      </a:endParaRPr>
                    </a:p>
                  </a:txBody>
                  <a:tcPr/>
                </a:tc>
                <a:tc>
                  <a:txBody>
                    <a:bodyPr/>
                    <a:lstStyle/>
                    <a:p>
                      <a:pPr algn="ctr"/>
                      <a:r>
                        <a:rPr lang="en-US" sz="2400" dirty="0" smtClean="0">
                          <a:latin typeface="Gill Sans MT" panose="020B0502020104020203" pitchFamily="34" charset="0"/>
                        </a:rPr>
                        <a:t>FY 23</a:t>
                      </a:r>
                      <a:endParaRPr lang="en-US" sz="2400" dirty="0">
                        <a:latin typeface="Gill Sans MT" panose="020B0502020104020203" pitchFamily="34" charset="0"/>
                      </a:endParaRPr>
                    </a:p>
                  </a:txBody>
                  <a:tcPr/>
                </a:tc>
              </a:tr>
              <a:tr h="370840">
                <a:tc>
                  <a:txBody>
                    <a:bodyPr/>
                    <a:lstStyle/>
                    <a:p>
                      <a:pPr algn="ctr"/>
                      <a:r>
                        <a:rPr lang="en-US" sz="2400" dirty="0" smtClean="0">
                          <a:latin typeface="Gill Sans MT" panose="020B0502020104020203" pitchFamily="34" charset="0"/>
                        </a:rPr>
                        <a:t>82%</a:t>
                      </a:r>
                      <a:endParaRPr lang="en-US" sz="2400" dirty="0">
                        <a:latin typeface="Gill Sans MT" panose="020B0502020104020203" pitchFamily="34" charset="0"/>
                      </a:endParaRPr>
                    </a:p>
                  </a:txBody>
                  <a:tcPr/>
                </a:tc>
                <a:tc>
                  <a:txBody>
                    <a:bodyPr/>
                    <a:lstStyle/>
                    <a:p>
                      <a:pPr algn="ctr"/>
                      <a:r>
                        <a:rPr lang="en-US" sz="2400" dirty="0" smtClean="0">
                          <a:latin typeface="Gill Sans MT" panose="020B0502020104020203" pitchFamily="34" charset="0"/>
                        </a:rPr>
                        <a:t>81%</a:t>
                      </a:r>
                      <a:endParaRPr lang="en-US" sz="2400" dirty="0">
                        <a:latin typeface="Gill Sans MT" panose="020B0502020104020203" pitchFamily="34" charset="0"/>
                      </a:endParaRPr>
                    </a:p>
                  </a:txBody>
                  <a:tcPr/>
                </a:tc>
                <a:tc>
                  <a:txBody>
                    <a:bodyPr/>
                    <a:lstStyle/>
                    <a:p>
                      <a:pPr algn="ctr"/>
                      <a:r>
                        <a:rPr lang="en-US" sz="2400" dirty="0" smtClean="0">
                          <a:latin typeface="Gill Sans MT" panose="020B0502020104020203" pitchFamily="34" charset="0"/>
                        </a:rPr>
                        <a:t>80%</a:t>
                      </a:r>
                      <a:endParaRPr lang="en-US" sz="2400" dirty="0">
                        <a:latin typeface="Gill Sans MT" panose="020B0502020104020203" pitchFamily="34" charset="0"/>
                      </a:endParaRPr>
                    </a:p>
                  </a:txBody>
                  <a:tcPr/>
                </a:tc>
                <a:tc>
                  <a:txBody>
                    <a:bodyPr/>
                    <a:lstStyle/>
                    <a:p>
                      <a:pPr algn="ctr"/>
                      <a:r>
                        <a:rPr lang="en-US" sz="2400" dirty="0" smtClean="0">
                          <a:latin typeface="Gill Sans MT" panose="020B0502020104020203" pitchFamily="34" charset="0"/>
                        </a:rPr>
                        <a:t>79%</a:t>
                      </a:r>
                      <a:endParaRPr lang="en-US" sz="2400" dirty="0">
                        <a:latin typeface="Gill Sans MT" panose="020B0502020104020203" pitchFamily="34" charset="0"/>
                      </a:endParaRPr>
                    </a:p>
                  </a:txBody>
                  <a:tcPr/>
                </a:tc>
                <a:tc>
                  <a:txBody>
                    <a:bodyPr/>
                    <a:lstStyle/>
                    <a:p>
                      <a:pPr algn="ctr"/>
                      <a:r>
                        <a:rPr lang="en-US" sz="2400" dirty="0" smtClean="0">
                          <a:latin typeface="Gill Sans MT" panose="020B0502020104020203" pitchFamily="34" charset="0"/>
                        </a:rPr>
                        <a:t>78%</a:t>
                      </a:r>
                      <a:endParaRPr lang="en-US" sz="2400" dirty="0">
                        <a:latin typeface="Gill Sans MT" panose="020B0502020104020203" pitchFamily="34" charset="0"/>
                      </a:endParaRPr>
                    </a:p>
                  </a:txBody>
                  <a:tcPr/>
                </a:tc>
                <a:tc>
                  <a:txBody>
                    <a:bodyPr/>
                    <a:lstStyle/>
                    <a:p>
                      <a:pPr algn="ctr"/>
                      <a:r>
                        <a:rPr lang="en-US" sz="2400" dirty="0" smtClean="0">
                          <a:latin typeface="Gill Sans MT" panose="020B0502020104020203" pitchFamily="34" charset="0"/>
                        </a:rPr>
                        <a:t>77%</a:t>
                      </a:r>
                      <a:endParaRPr lang="en-US" sz="2400" dirty="0">
                        <a:latin typeface="Gill Sans MT" panose="020B0502020104020203" pitchFamily="34" charset="0"/>
                      </a:endParaRPr>
                    </a:p>
                  </a:txBody>
                  <a:tcPr/>
                </a:tc>
                <a:tc>
                  <a:txBody>
                    <a:bodyPr/>
                    <a:lstStyle/>
                    <a:p>
                      <a:pPr algn="ctr"/>
                      <a:r>
                        <a:rPr lang="en-US" sz="2400" dirty="0" smtClean="0">
                          <a:latin typeface="Gill Sans MT" panose="020B0502020104020203" pitchFamily="34" charset="0"/>
                        </a:rPr>
                        <a:t>76%</a:t>
                      </a:r>
                      <a:endParaRPr lang="en-US" sz="2400" dirty="0">
                        <a:latin typeface="Gill Sans MT" panose="020B0502020104020203" pitchFamily="34" charset="0"/>
                      </a:endParaRPr>
                    </a:p>
                  </a:txBody>
                  <a:tcPr/>
                </a:tc>
                <a:tc>
                  <a:txBody>
                    <a:bodyPr/>
                    <a:lstStyle/>
                    <a:p>
                      <a:pPr algn="ctr"/>
                      <a:r>
                        <a:rPr lang="en-US" sz="2400" dirty="0" smtClean="0">
                          <a:latin typeface="Gill Sans MT" panose="020B0502020104020203" pitchFamily="34" charset="0"/>
                        </a:rPr>
                        <a:t>75%</a:t>
                      </a:r>
                      <a:endParaRPr lang="en-US" sz="2400" dirty="0">
                        <a:latin typeface="Gill Sans MT" panose="020B0502020104020203" pitchFamily="34" charset="0"/>
                      </a:endParaRPr>
                    </a:p>
                  </a:txBody>
                  <a:tcPr/>
                </a:tc>
              </a:tr>
            </a:tbl>
          </a:graphicData>
        </a:graphic>
      </p:graphicFrame>
    </p:spTree>
    <p:extLst>
      <p:ext uri="{BB962C8B-B14F-4D97-AF65-F5344CB8AC3E}">
        <p14:creationId xmlns:p14="http://schemas.microsoft.com/office/powerpoint/2010/main" val="3944217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Unspent Spending Authority</a:t>
            </a:r>
            <a:endParaRPr lang="en-US" dirty="0"/>
          </a:p>
        </p:txBody>
      </p:sp>
      <p:graphicFrame>
        <p:nvGraphicFramePr>
          <p:cNvPr id="3" name="Chart 2"/>
          <p:cNvGraphicFramePr>
            <a:graphicFrameLocks/>
          </p:cNvGraphicFramePr>
          <p:nvPr>
            <p:extLst>
              <p:ext uri="{D42A27DB-BD31-4B8C-83A1-F6EECF244321}">
                <p14:modId xmlns:p14="http://schemas.microsoft.com/office/powerpoint/2010/main" val="3277783185"/>
              </p:ext>
            </p:extLst>
          </p:nvPr>
        </p:nvGraphicFramePr>
        <p:xfrm>
          <a:off x="457200" y="1417638"/>
          <a:ext cx="8229599" cy="4678362"/>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7020910" y="3483693"/>
            <a:ext cx="898003" cy="246221"/>
          </a:xfrm>
          <a:prstGeom prst="rect">
            <a:avLst/>
          </a:prstGeom>
          <a:noFill/>
        </p:spPr>
        <p:txBody>
          <a:bodyPr wrap="none" rtlCol="0">
            <a:spAutoFit/>
          </a:bodyPr>
          <a:lstStyle/>
          <a:p>
            <a:r>
              <a:rPr lang="en-US" sz="1000" b="1" dirty="0" smtClean="0">
                <a:solidFill>
                  <a:schemeClr val="accent2"/>
                </a:solidFill>
                <a:latin typeface="Gill Sans MT" panose="020B0502020104020203" pitchFamily="34" charset="0"/>
              </a:rPr>
              <a:t>Target: 15%</a:t>
            </a:r>
            <a:endParaRPr lang="en-US" b="1" dirty="0">
              <a:solidFill>
                <a:schemeClr val="accent2"/>
              </a:solidFill>
              <a:latin typeface="Gill Sans MT" panose="020B0502020104020203" pitchFamily="34" charset="0"/>
            </a:endParaRPr>
          </a:p>
        </p:txBody>
      </p:sp>
    </p:spTree>
    <p:extLst>
      <p:ext uri="{BB962C8B-B14F-4D97-AF65-F5344CB8AC3E}">
        <p14:creationId xmlns:p14="http://schemas.microsoft.com/office/powerpoint/2010/main" val="3409778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 2016 Recap</a:t>
            </a:r>
            <a:endParaRPr lang="en-US" dirty="0"/>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57200" y="2547031"/>
            <a:ext cx="4038600" cy="2632301"/>
          </a:xfrm>
        </p:spPr>
      </p:pic>
      <p:sp>
        <p:nvSpPr>
          <p:cNvPr id="5" name="Content Placeholder 4"/>
          <p:cNvSpPr>
            <a:spLocks noGrp="1"/>
          </p:cNvSpPr>
          <p:nvPr>
            <p:ph sz="half" idx="2"/>
          </p:nvPr>
        </p:nvSpPr>
        <p:spPr/>
        <p:txBody>
          <a:bodyPr>
            <a:normAutofit lnSpcReduction="10000"/>
          </a:bodyPr>
          <a:lstStyle/>
          <a:p>
            <a:r>
              <a:rPr lang="en-US" dirty="0" smtClean="0"/>
              <a:t>Governor’s proposal:</a:t>
            </a:r>
          </a:p>
          <a:p>
            <a:pPr lvl="1"/>
            <a:r>
              <a:rPr lang="en-US" dirty="0" smtClean="0"/>
              <a:t>1.25% SSA</a:t>
            </a:r>
          </a:p>
          <a:p>
            <a:r>
              <a:rPr lang="en-US" dirty="0" smtClean="0"/>
              <a:t>Legislative compromise:</a:t>
            </a:r>
          </a:p>
          <a:p>
            <a:pPr lvl="1"/>
            <a:r>
              <a:rPr lang="en-US" dirty="0" smtClean="0"/>
              <a:t>1.25% SSA + $56M for one-time funding</a:t>
            </a:r>
          </a:p>
          <a:p>
            <a:r>
              <a:rPr lang="en-US" dirty="0" smtClean="0"/>
              <a:t>Governor’s veto, July 4, 2015: $56M</a:t>
            </a:r>
          </a:p>
          <a:p>
            <a:r>
              <a:rPr lang="en-US" dirty="0"/>
              <a:t>Issue everyone talked about: School Start Date</a:t>
            </a:r>
          </a:p>
          <a:p>
            <a:endParaRPr lang="en-US" dirty="0"/>
          </a:p>
        </p:txBody>
      </p:sp>
    </p:spTree>
    <p:extLst>
      <p:ext uri="{BB962C8B-B14F-4D97-AF65-F5344CB8AC3E}">
        <p14:creationId xmlns:p14="http://schemas.microsoft.com/office/powerpoint/2010/main" val="128945003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998482" y="2109954"/>
            <a:ext cx="7589520" cy="861848"/>
          </a:xfrm>
          <a:prstGeom prst="rect">
            <a:avLst/>
          </a:prstGeom>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1" name="Rectangle 10"/>
          <p:cNvSpPr/>
          <p:nvPr/>
        </p:nvSpPr>
        <p:spPr>
          <a:xfrm>
            <a:off x="993230" y="2974429"/>
            <a:ext cx="7589520" cy="861848"/>
          </a:xfrm>
          <a:prstGeom prst="rect">
            <a:avLst/>
          </a:prstGeom>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4" name="Rectangle 3"/>
          <p:cNvSpPr/>
          <p:nvPr/>
        </p:nvSpPr>
        <p:spPr>
          <a:xfrm>
            <a:off x="998482" y="4687614"/>
            <a:ext cx="7589520" cy="294290"/>
          </a:xfrm>
          <a:prstGeom prst="rect">
            <a:avLst/>
          </a:prstGeom>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9" name="Rectangle 8"/>
          <p:cNvSpPr/>
          <p:nvPr/>
        </p:nvSpPr>
        <p:spPr>
          <a:xfrm>
            <a:off x="993230" y="4398578"/>
            <a:ext cx="7589520" cy="294290"/>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 name="Rectangle 9"/>
          <p:cNvSpPr/>
          <p:nvPr/>
        </p:nvSpPr>
        <p:spPr>
          <a:xfrm>
            <a:off x="998482" y="3836276"/>
            <a:ext cx="7589520" cy="559675"/>
          </a:xfrm>
          <a:prstGeom prst="rect">
            <a:avLst/>
          </a:prstGeom>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Solvency</a:t>
            </a:r>
            <a:endParaRPr lang="en-US" dirty="0"/>
          </a:p>
        </p:txBody>
      </p:sp>
      <p:graphicFrame>
        <p:nvGraphicFramePr>
          <p:cNvPr id="3" name="Chart 2"/>
          <p:cNvGraphicFramePr>
            <a:graphicFrameLocks/>
          </p:cNvGraphicFramePr>
          <p:nvPr>
            <p:extLst>
              <p:ext uri="{D42A27DB-BD31-4B8C-83A1-F6EECF244321}">
                <p14:modId xmlns:p14="http://schemas.microsoft.com/office/powerpoint/2010/main" val="3331539230"/>
              </p:ext>
            </p:extLst>
          </p:nvPr>
        </p:nvGraphicFramePr>
        <p:xfrm>
          <a:off x="457200" y="1555531"/>
          <a:ext cx="8229600" cy="447740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789558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Property Tax</a:t>
            </a: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761645446"/>
              </p:ext>
            </p:extLst>
          </p:nvPr>
        </p:nvGraphicFramePr>
        <p:xfrm>
          <a:off x="457200" y="1587062"/>
          <a:ext cx="8229600" cy="44353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373066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 2017 Board Budget Parameters </a:t>
            </a:r>
            <a:endParaRPr lang="en-US" dirty="0"/>
          </a:p>
        </p:txBody>
      </p:sp>
      <p:sp>
        <p:nvSpPr>
          <p:cNvPr id="3" name="Content Placeholder 2"/>
          <p:cNvSpPr>
            <a:spLocks noGrp="1"/>
          </p:cNvSpPr>
          <p:nvPr>
            <p:ph idx="1"/>
          </p:nvPr>
        </p:nvSpPr>
        <p:spPr/>
        <p:txBody>
          <a:bodyPr>
            <a:normAutofit fontScale="85000" lnSpcReduction="20000"/>
          </a:bodyPr>
          <a:lstStyle/>
          <a:p>
            <a:r>
              <a:rPr lang="en-US" dirty="0"/>
              <a:t>Meet and stay within Board Management Limitations</a:t>
            </a:r>
            <a:r>
              <a:rPr lang="en-US" dirty="0" smtClean="0"/>
              <a:t>. </a:t>
            </a:r>
          </a:p>
          <a:p>
            <a:r>
              <a:rPr lang="en-US" dirty="0" smtClean="0"/>
              <a:t>Maintain </a:t>
            </a:r>
            <a:r>
              <a:rPr lang="en-US" dirty="0"/>
              <a:t>financial heath; provide a balanced budget. </a:t>
            </a:r>
            <a:endParaRPr lang="en-US" dirty="0" smtClean="0"/>
          </a:p>
          <a:p>
            <a:r>
              <a:rPr lang="en-US" dirty="0" smtClean="0"/>
              <a:t>Keep </a:t>
            </a:r>
            <a:r>
              <a:rPr lang="en-US" dirty="0"/>
              <a:t>District Student Expectations and Board Beliefs at the forefront. </a:t>
            </a:r>
            <a:endParaRPr lang="en-US" dirty="0" smtClean="0"/>
          </a:p>
          <a:p>
            <a:r>
              <a:rPr lang="en-US" dirty="0" smtClean="0"/>
              <a:t>Review </a:t>
            </a:r>
            <a:r>
              <a:rPr lang="en-US" dirty="0"/>
              <a:t>status of all levies; make strategic adjustments as needed</a:t>
            </a:r>
            <a:r>
              <a:rPr lang="en-US" dirty="0" smtClean="0"/>
              <a:t>. </a:t>
            </a:r>
          </a:p>
          <a:p>
            <a:r>
              <a:rPr lang="en-US" dirty="0" smtClean="0"/>
              <a:t>Seek </a:t>
            </a:r>
            <a:r>
              <a:rPr lang="en-US" dirty="0"/>
              <a:t>input from the Citizens’ Budget Advisory Committee (CBAC) on budget issues. </a:t>
            </a:r>
            <a:endParaRPr lang="en-US" dirty="0" smtClean="0"/>
          </a:p>
          <a:p>
            <a:r>
              <a:rPr lang="en-US" dirty="0" smtClean="0"/>
              <a:t>Seek </a:t>
            </a:r>
            <a:r>
              <a:rPr lang="en-US" dirty="0"/>
              <a:t>input from the Employees’ Budget Advisory Committee (EBAC) on budget issues. </a:t>
            </a:r>
            <a:endParaRPr lang="en-US" dirty="0" smtClean="0"/>
          </a:p>
        </p:txBody>
      </p:sp>
    </p:spTree>
    <p:extLst>
      <p:ext uri="{BB962C8B-B14F-4D97-AF65-F5344CB8AC3E}">
        <p14:creationId xmlns:p14="http://schemas.microsoft.com/office/powerpoint/2010/main" val="270450310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2017 Budget Parameters, cont.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Continue </a:t>
            </a:r>
            <a:r>
              <a:rPr lang="en-US" dirty="0"/>
              <a:t>to seek operational efficiencies and improve operational effectiveness. </a:t>
            </a:r>
            <a:endParaRPr lang="en-US" dirty="0" smtClean="0"/>
          </a:p>
          <a:p>
            <a:r>
              <a:rPr lang="en-US" dirty="0" smtClean="0"/>
              <a:t>Continue </a:t>
            </a:r>
            <a:r>
              <a:rPr lang="en-US" dirty="0"/>
              <a:t>to focus on drop-out prevention and graduation rate improvement strategies</a:t>
            </a:r>
            <a:r>
              <a:rPr lang="en-US" dirty="0" smtClean="0"/>
              <a:t>.</a:t>
            </a:r>
          </a:p>
          <a:p>
            <a:r>
              <a:rPr lang="en-US" dirty="0"/>
              <a:t>Focus on strategies to close the achievement gap. </a:t>
            </a:r>
          </a:p>
          <a:p>
            <a:r>
              <a:rPr lang="en-US" dirty="0" smtClean="0"/>
              <a:t>Improve </a:t>
            </a:r>
            <a:r>
              <a:rPr lang="en-US" dirty="0"/>
              <a:t>English Language Learners (ELL) programming</a:t>
            </a:r>
            <a:r>
              <a:rPr lang="en-US" dirty="0" smtClean="0"/>
              <a:t>. </a:t>
            </a:r>
          </a:p>
          <a:p>
            <a:r>
              <a:rPr lang="en-US" dirty="0" smtClean="0"/>
              <a:t>Continue </a:t>
            </a:r>
            <a:r>
              <a:rPr lang="en-US" dirty="0"/>
              <a:t>to assess needs and evaluate programming to: </a:t>
            </a:r>
            <a:endParaRPr lang="en-US" dirty="0" smtClean="0"/>
          </a:p>
          <a:p>
            <a:pPr lvl="1"/>
            <a:r>
              <a:rPr lang="en-US" dirty="0" smtClean="0"/>
              <a:t>Create </a:t>
            </a:r>
            <a:r>
              <a:rPr lang="en-US" dirty="0"/>
              <a:t>innovative programs to meet unmet needs. </a:t>
            </a:r>
            <a:endParaRPr lang="en-US" dirty="0" smtClean="0"/>
          </a:p>
          <a:p>
            <a:pPr lvl="1"/>
            <a:r>
              <a:rPr lang="en-US" dirty="0" smtClean="0"/>
              <a:t>Maintain </a:t>
            </a:r>
            <a:r>
              <a:rPr lang="en-US" dirty="0"/>
              <a:t>or grow programs that are demonstrating success. </a:t>
            </a:r>
            <a:endParaRPr lang="en-US" dirty="0" smtClean="0"/>
          </a:p>
          <a:p>
            <a:pPr lvl="1"/>
            <a:r>
              <a:rPr lang="en-US" dirty="0" smtClean="0"/>
              <a:t>Strategically </a:t>
            </a:r>
            <a:r>
              <a:rPr lang="en-US" dirty="0"/>
              <a:t>abandon programs that do not demonstrate value. </a:t>
            </a:r>
            <a:endParaRPr lang="en-US" dirty="0" smtClean="0"/>
          </a:p>
          <a:p>
            <a:pPr lvl="1"/>
            <a:r>
              <a:rPr lang="en-US" dirty="0" smtClean="0"/>
              <a:t>Assess </a:t>
            </a:r>
            <a:r>
              <a:rPr lang="en-US" dirty="0"/>
              <a:t>and address curriculum needs and program delivery as needed to stay ahead of advances in technology and digital </a:t>
            </a:r>
            <a:r>
              <a:rPr lang="en-US" dirty="0" smtClean="0"/>
              <a:t>content.</a:t>
            </a:r>
          </a:p>
          <a:p>
            <a:r>
              <a:rPr lang="en-US" dirty="0" smtClean="0"/>
              <a:t>Improve Parent and Student Engagement</a:t>
            </a:r>
            <a:endParaRPr lang="en-US" dirty="0"/>
          </a:p>
        </p:txBody>
      </p:sp>
    </p:spTree>
    <p:extLst>
      <p:ext uri="{BB962C8B-B14F-4D97-AF65-F5344CB8AC3E}">
        <p14:creationId xmlns:p14="http://schemas.microsoft.com/office/powerpoint/2010/main" val="238987545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DMPS 2016 Legislative Priorities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Change the At-Risk and Drop-Out Prevention funding to a needs-driven formula.</a:t>
            </a:r>
          </a:p>
          <a:p>
            <a:r>
              <a:rPr lang="en-US" dirty="0" smtClean="0"/>
              <a:t>Change ELL </a:t>
            </a:r>
            <a:r>
              <a:rPr lang="en-US" dirty="0"/>
              <a:t>weighted-funding from 5 years to 7 years, with additional weighting for poverty status.</a:t>
            </a:r>
          </a:p>
          <a:p>
            <a:r>
              <a:rPr lang="en-US" dirty="0" smtClean="0"/>
              <a:t>Increase funding </a:t>
            </a:r>
            <a:r>
              <a:rPr lang="en-US" dirty="0"/>
              <a:t>for </a:t>
            </a:r>
            <a:r>
              <a:rPr lang="en-US" dirty="0" smtClean="0"/>
              <a:t>four-year-old preschool for students in need.</a:t>
            </a:r>
            <a:endParaRPr lang="en-US" dirty="0"/>
          </a:p>
          <a:p>
            <a:r>
              <a:rPr lang="en-US" dirty="0" smtClean="0"/>
              <a:t>Create </a:t>
            </a:r>
            <a:r>
              <a:rPr lang="en-US" dirty="0"/>
              <a:t>an option for DMPS to retain AEA flow-through dollars from which the district does not benefit.</a:t>
            </a:r>
          </a:p>
          <a:p>
            <a:endParaRPr lang="en-US" dirty="0"/>
          </a:p>
        </p:txBody>
      </p:sp>
    </p:spTree>
    <p:extLst>
      <p:ext uri="{BB962C8B-B14F-4D97-AF65-F5344CB8AC3E}">
        <p14:creationId xmlns:p14="http://schemas.microsoft.com/office/powerpoint/2010/main" val="38177021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Statewide Penny</a:t>
            </a:r>
            <a:endParaRPr lang="en-US" dirty="0"/>
          </a:p>
        </p:txBody>
      </p:sp>
      <p:sp>
        <p:nvSpPr>
          <p:cNvPr id="4" name="Content Placeholder 3"/>
          <p:cNvSpPr>
            <a:spLocks noGrp="1"/>
          </p:cNvSpPr>
          <p:nvPr>
            <p:ph sz="half" idx="2"/>
          </p:nvPr>
        </p:nvSpPr>
        <p:spPr/>
        <p:txBody>
          <a:bodyPr>
            <a:normAutofit fontScale="92500" lnSpcReduction="20000"/>
          </a:bodyPr>
          <a:lstStyle/>
          <a:p>
            <a:pPr>
              <a:lnSpc>
                <a:spcPct val="90000"/>
              </a:lnSpc>
            </a:pPr>
            <a:r>
              <a:rPr lang="en-US" altLang="en-US" dirty="0"/>
              <a:t>Started out as local option sales tax in early 1990’s</a:t>
            </a:r>
          </a:p>
          <a:p>
            <a:pPr>
              <a:lnSpc>
                <a:spcPct val="90000"/>
              </a:lnSpc>
            </a:pPr>
            <a:r>
              <a:rPr lang="en-US" altLang="en-US" dirty="0"/>
              <a:t>By 2004, all counties had passed</a:t>
            </a:r>
          </a:p>
          <a:p>
            <a:pPr>
              <a:lnSpc>
                <a:spcPct val="90000"/>
              </a:lnSpc>
            </a:pPr>
            <a:r>
              <a:rPr lang="en-US" altLang="en-US" dirty="0"/>
              <a:t>Converted to “State Penny for School Infrastructure” July 1, 2008</a:t>
            </a:r>
          </a:p>
          <a:p>
            <a:r>
              <a:rPr lang="en-US" dirty="0"/>
              <a:t>Currently set to sunset in 2029</a:t>
            </a:r>
          </a:p>
          <a:p>
            <a:r>
              <a:rPr lang="en-US" dirty="0"/>
              <a:t>Governor’s proposal</a:t>
            </a:r>
          </a:p>
          <a:p>
            <a:endParaRPr lang="en-US" dirty="0"/>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57200" y="2395823"/>
            <a:ext cx="4038600" cy="2934716"/>
          </a:xfrm>
        </p:spPr>
      </p:pic>
    </p:spTree>
    <p:extLst>
      <p:ext uri="{BB962C8B-B14F-4D97-AF65-F5344CB8AC3E}">
        <p14:creationId xmlns:p14="http://schemas.microsoft.com/office/powerpoint/2010/main" val="28533888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Budget Calendar (Approved 11/03/15)</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48614474"/>
              </p:ext>
            </p:extLst>
          </p:nvPr>
        </p:nvGraphicFramePr>
        <p:xfrm>
          <a:off x="457200" y="1600200"/>
          <a:ext cx="8229600" cy="4084320"/>
        </p:xfrm>
        <a:graphic>
          <a:graphicData uri="http://schemas.openxmlformats.org/drawingml/2006/table">
            <a:tbl>
              <a:tblPr firstRow="1" bandRow="1">
                <a:tableStyleId>{5C22544A-7EE6-4342-B048-85BDC9FD1C3A}</a:tableStyleId>
              </a:tblPr>
              <a:tblGrid>
                <a:gridCol w="3620814"/>
                <a:gridCol w="4608786"/>
              </a:tblGrid>
              <a:tr h="370840">
                <a:tc>
                  <a:txBody>
                    <a:bodyPr/>
                    <a:lstStyle/>
                    <a:p>
                      <a:r>
                        <a:rPr lang="en-US" sz="2000" dirty="0" smtClean="0">
                          <a:latin typeface="Gill Sans MT" panose="020B0502020104020203" pitchFamily="34" charset="0"/>
                        </a:rPr>
                        <a:t>Event</a:t>
                      </a:r>
                      <a:endParaRPr lang="en-US" sz="2000" dirty="0">
                        <a:latin typeface="Gill Sans MT" panose="020B0502020104020203" pitchFamily="34" charset="0"/>
                      </a:endParaRPr>
                    </a:p>
                  </a:txBody>
                  <a:tcPr/>
                </a:tc>
                <a:tc>
                  <a:txBody>
                    <a:bodyPr/>
                    <a:lstStyle/>
                    <a:p>
                      <a:r>
                        <a:rPr lang="en-US" sz="2000" dirty="0" smtClean="0">
                          <a:latin typeface="Gill Sans MT" panose="020B0502020104020203" pitchFamily="34" charset="0"/>
                        </a:rPr>
                        <a:t>Timeline</a:t>
                      </a:r>
                      <a:endParaRPr lang="en-US" sz="2000" dirty="0">
                        <a:latin typeface="Gill Sans MT" panose="020B0502020104020203" pitchFamily="34" charset="0"/>
                      </a:endParaRPr>
                    </a:p>
                  </a:txBody>
                  <a:tcPr/>
                </a:tc>
              </a:tr>
              <a:tr h="370840">
                <a:tc>
                  <a:txBody>
                    <a:bodyPr/>
                    <a:lstStyle/>
                    <a:p>
                      <a:pPr marL="4572" indent="0">
                        <a:buNone/>
                      </a:pPr>
                      <a:r>
                        <a:rPr lang="en-US" sz="2000" i="1" dirty="0" smtClean="0">
                          <a:latin typeface="Gill Sans MT" panose="020B0502020104020203" pitchFamily="34" charset="0"/>
                        </a:rPr>
                        <a:t>Adopt Board Budget Parameters:</a:t>
                      </a:r>
                      <a:endParaRPr lang="en-US" sz="2000" b="1" u="sng" dirty="0" smtClean="0">
                        <a:solidFill>
                          <a:schemeClr val="accent3"/>
                        </a:solidFill>
                        <a:latin typeface="Gill Sans MT" panose="020B0502020104020203"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Gill Sans MT" panose="020B0502020104020203" pitchFamily="34" charset="0"/>
                        </a:rPr>
                        <a:t>November 17, 2015</a:t>
                      </a: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i="1" dirty="0" smtClean="0">
                          <a:latin typeface="Gill Sans MT" panose="020B0502020104020203" pitchFamily="34" charset="0"/>
                        </a:rPr>
                        <a:t>Board work sessions:</a:t>
                      </a:r>
                      <a:endParaRPr lang="en-US" sz="2000" dirty="0" smtClean="0">
                        <a:latin typeface="Gill Sans MT" panose="020B0502020104020203"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Gill Sans MT" panose="020B0502020104020203" pitchFamily="34" charset="0"/>
                        </a:rPr>
                        <a:t>November – February as needed</a:t>
                      </a: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i="1" dirty="0" smtClean="0">
                          <a:latin typeface="Gill Sans MT" panose="020B0502020104020203" pitchFamily="34" charset="0"/>
                        </a:rPr>
                        <a:t>CBAC &amp; EBAC meetings:</a:t>
                      </a:r>
                      <a:endParaRPr lang="en-US" sz="2000" dirty="0">
                        <a:latin typeface="Gill Sans MT" panose="020B0502020104020203"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Gill Sans MT" panose="020B0502020104020203" pitchFamily="34" charset="0"/>
                        </a:rPr>
                        <a:t>November – February;</a:t>
                      </a:r>
                    </a:p>
                    <a:p>
                      <a:pPr marL="0" marR="0" indent="0" algn="l" defTabSz="457200" rtl="0" eaLnBrk="1" fontAlgn="auto" latinLnBrk="0" hangingPunct="1">
                        <a:lnSpc>
                          <a:spcPct val="100000"/>
                        </a:lnSpc>
                        <a:spcBef>
                          <a:spcPts val="0"/>
                        </a:spcBef>
                        <a:spcAft>
                          <a:spcPts val="0"/>
                        </a:spcAft>
                        <a:buClrTx/>
                        <a:buSzTx/>
                        <a:buFontTx/>
                        <a:buNone/>
                        <a:tabLst/>
                        <a:defRPr/>
                      </a:pPr>
                      <a:r>
                        <a:rPr lang="en-US" sz="2000" b="1" dirty="0" smtClean="0">
                          <a:latin typeface="Gill Sans MT" panose="020B0502020104020203" pitchFamily="34" charset="0"/>
                        </a:rPr>
                        <a:t>Presentations: March 8, 2016 Board Meeting</a:t>
                      </a: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i="1" dirty="0" smtClean="0">
                          <a:latin typeface="Gill Sans MT" panose="020B0502020104020203" pitchFamily="34" charset="0"/>
                        </a:rPr>
                        <a:t>Publication of Proposed Budget:</a:t>
                      </a:r>
                      <a:endParaRPr lang="en-US" sz="2000" dirty="0">
                        <a:latin typeface="Gill Sans MT" panose="020B0502020104020203"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1" u="sng" dirty="0" smtClean="0">
                          <a:solidFill>
                            <a:schemeClr val="accent3"/>
                          </a:solidFill>
                          <a:latin typeface="Gill Sans MT" panose="020B0502020104020203" pitchFamily="34" charset="0"/>
                        </a:rPr>
                        <a:t>March 25, 2016</a:t>
                      </a: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i="1" dirty="0" smtClean="0">
                          <a:latin typeface="Gill Sans MT" panose="020B0502020104020203" pitchFamily="34" charset="0"/>
                        </a:rPr>
                        <a:t>Public Forums (3):</a:t>
                      </a:r>
                      <a:endParaRPr lang="en-US" sz="2000" dirty="0" smtClean="0">
                        <a:latin typeface="Gill Sans MT" panose="020B0502020104020203" pitchFamily="34" charset="0"/>
                      </a:endParaRPr>
                    </a:p>
                  </a:txBody>
                  <a:tcPr/>
                </a:tc>
                <a:tc>
                  <a:txBody>
                    <a:bodyPr/>
                    <a:lstStyle/>
                    <a:p>
                      <a:r>
                        <a:rPr lang="en-US" sz="2000" dirty="0" smtClean="0">
                          <a:latin typeface="Gill Sans MT" panose="020B0502020104020203" pitchFamily="34" charset="0"/>
                        </a:rPr>
                        <a:t>March – April </a:t>
                      </a:r>
                      <a:endParaRPr lang="en-US" sz="2000" dirty="0">
                        <a:latin typeface="Gill Sans MT" panose="020B0502020104020203" pitchFamily="34" charset="0"/>
                      </a:endParaRPr>
                    </a:p>
                  </a:txBody>
                  <a:tcPr/>
                </a:tc>
              </a:tr>
              <a:tr h="370840">
                <a:tc>
                  <a:txBody>
                    <a:bodyPr/>
                    <a:lstStyle/>
                    <a:p>
                      <a:pPr marL="4572" indent="0">
                        <a:buNone/>
                      </a:pPr>
                      <a:r>
                        <a:rPr lang="en-US" sz="2000" i="1" dirty="0" smtClean="0">
                          <a:latin typeface="Gill Sans MT" panose="020B0502020104020203" pitchFamily="34" charset="0"/>
                        </a:rPr>
                        <a:t>Adoption &amp; Certification: </a:t>
                      </a:r>
                    </a:p>
                    <a:p>
                      <a:pPr marL="4572" indent="0">
                        <a:buNone/>
                      </a:pPr>
                      <a:r>
                        <a:rPr lang="en-US" sz="2000" i="1" dirty="0" smtClean="0">
                          <a:latin typeface="Gill Sans MT" panose="020B0502020104020203" pitchFamily="34" charset="0"/>
                        </a:rPr>
                        <a:t>	Special Board Meetings:</a:t>
                      </a:r>
                      <a:endParaRPr lang="en-US" sz="2000" dirty="0">
                        <a:latin typeface="Gill Sans MT" panose="020B0502020104020203"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1" u="sng" dirty="0" smtClean="0">
                          <a:solidFill>
                            <a:schemeClr val="accent3"/>
                          </a:solidFill>
                          <a:latin typeface="Gill Sans MT" panose="020B0502020104020203" pitchFamily="34" charset="0"/>
                        </a:rPr>
                        <a:t>April 5, 2016</a:t>
                      </a:r>
                    </a:p>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Gill Sans MT" panose="020B0502020104020203" pitchFamily="34" charset="0"/>
                        </a:rPr>
                        <a:t>	April 6-13, if needed </a:t>
                      </a:r>
                    </a:p>
                  </a:txBody>
                  <a:tcPr/>
                </a:tc>
              </a:tr>
              <a:tr h="370840">
                <a:tc>
                  <a:txBody>
                    <a:bodyPr/>
                    <a:lstStyle/>
                    <a:p>
                      <a:r>
                        <a:rPr lang="en-US" sz="2000" b="1" i="1" dirty="0" smtClean="0">
                          <a:latin typeface="Gill Sans MT" panose="020B0502020104020203" pitchFamily="34" charset="0"/>
                        </a:rPr>
                        <a:t>Statutory Deadline to Certify:</a:t>
                      </a:r>
                      <a:endParaRPr lang="en-US" sz="2000" dirty="0">
                        <a:latin typeface="Gill Sans MT" panose="020B0502020104020203"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1" u="sng" dirty="0" smtClean="0">
                          <a:solidFill>
                            <a:schemeClr val="accent3"/>
                          </a:solidFill>
                          <a:latin typeface="Gill Sans MT" panose="020B0502020104020203" pitchFamily="34" charset="0"/>
                        </a:rPr>
                        <a:t>April 15, 2016</a:t>
                      </a:r>
                      <a:endParaRPr lang="en-US" sz="2000" dirty="0" smtClean="0">
                        <a:latin typeface="Gill Sans MT" panose="020B0502020104020203" pitchFamily="34" charset="0"/>
                      </a:endParaRPr>
                    </a:p>
                  </a:txBody>
                  <a:tcPr/>
                </a:tc>
              </a:tr>
            </a:tbl>
          </a:graphicData>
        </a:graphic>
      </p:graphicFrame>
    </p:spTree>
    <p:extLst>
      <p:ext uri="{BB962C8B-B14F-4D97-AF65-F5344CB8AC3E}">
        <p14:creationId xmlns:p14="http://schemas.microsoft.com/office/powerpoint/2010/main" val="233208699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 2017 Overview &amp; Major Issues</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57200" y="2395823"/>
            <a:ext cx="4038600" cy="2934716"/>
          </a:xfrm>
        </p:spPr>
      </p:pic>
      <p:sp>
        <p:nvSpPr>
          <p:cNvPr id="4" name="Content Placeholder 3"/>
          <p:cNvSpPr>
            <a:spLocks noGrp="1"/>
          </p:cNvSpPr>
          <p:nvPr>
            <p:ph sz="half" idx="2"/>
          </p:nvPr>
        </p:nvSpPr>
        <p:spPr/>
        <p:txBody>
          <a:bodyPr>
            <a:normAutofit lnSpcReduction="10000"/>
          </a:bodyPr>
          <a:lstStyle/>
          <a:p>
            <a:r>
              <a:rPr lang="en-US" dirty="0" smtClean="0"/>
              <a:t>Spending Authority within the General Fund</a:t>
            </a:r>
            <a:endParaRPr lang="en-US" dirty="0"/>
          </a:p>
          <a:p>
            <a:r>
              <a:rPr lang="en-US" dirty="0" smtClean="0"/>
              <a:t>Supplemental State Aid</a:t>
            </a:r>
          </a:p>
          <a:p>
            <a:r>
              <a:rPr lang="en-US" dirty="0" smtClean="0"/>
              <a:t>Total Compensation &amp; Staffing</a:t>
            </a:r>
          </a:p>
          <a:p>
            <a:pPr lvl="1"/>
            <a:r>
              <a:rPr lang="en-US" dirty="0" smtClean="0"/>
              <a:t>Labor Agreements</a:t>
            </a:r>
          </a:p>
          <a:p>
            <a:r>
              <a:rPr lang="en-US" dirty="0"/>
              <a:t>Issue everyone is talking about: Statewide Penny </a:t>
            </a:r>
            <a:r>
              <a:rPr lang="en-US" dirty="0" smtClean="0"/>
              <a:t>Funding</a:t>
            </a:r>
            <a:endParaRPr lang="en-US" dirty="0"/>
          </a:p>
          <a:p>
            <a:endParaRPr lang="en-US" dirty="0"/>
          </a:p>
        </p:txBody>
      </p:sp>
    </p:spTree>
    <p:extLst>
      <p:ext uri="{BB962C8B-B14F-4D97-AF65-F5344CB8AC3E}">
        <p14:creationId xmlns:p14="http://schemas.microsoft.com/office/powerpoint/2010/main" val="220429327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Fund</a:t>
            </a:r>
            <a:endParaRPr lang="en-US" dirty="0"/>
          </a:p>
        </p:txBody>
      </p:sp>
      <p:sp>
        <p:nvSpPr>
          <p:cNvPr id="3" name="Content Placeholder 2"/>
          <p:cNvSpPr>
            <a:spLocks noGrp="1"/>
          </p:cNvSpPr>
          <p:nvPr>
            <p:ph idx="1"/>
          </p:nvPr>
        </p:nvSpPr>
        <p:spPr/>
        <p:txBody>
          <a:bodyPr>
            <a:normAutofit/>
          </a:bodyPr>
          <a:lstStyle/>
          <a:p>
            <a:r>
              <a:rPr lang="en-US" altLang="en-US" dirty="0" smtClean="0"/>
              <a:t>Largest fund in the district.</a:t>
            </a:r>
          </a:p>
          <a:p>
            <a:pPr lvl="1"/>
            <a:r>
              <a:rPr lang="en-US" altLang="en-US" dirty="0" smtClean="0"/>
              <a:t>Accounts for approximately 82% of all money in DMPS</a:t>
            </a:r>
          </a:p>
          <a:p>
            <a:pPr lvl="1"/>
            <a:r>
              <a:rPr lang="en-US" altLang="en-US" dirty="0" smtClean="0"/>
              <a:t>Anything that does not </a:t>
            </a:r>
            <a:r>
              <a:rPr lang="en-US" altLang="en-US" i="1" dirty="0" smtClean="0"/>
              <a:t>have</a:t>
            </a:r>
            <a:r>
              <a:rPr lang="en-US" altLang="en-US" dirty="0" smtClean="0"/>
              <a:t> to be accounted for in another fund is accounted for in the General Fund</a:t>
            </a:r>
            <a:endParaRPr lang="en-US" altLang="en-US" dirty="0"/>
          </a:p>
          <a:p>
            <a:r>
              <a:rPr lang="en-US" altLang="en-US" dirty="0" smtClean="0"/>
              <a:t>Two key, distinct (complementary) issues:</a:t>
            </a:r>
          </a:p>
          <a:p>
            <a:pPr lvl="1"/>
            <a:r>
              <a:rPr lang="en-US" altLang="en-US" dirty="0" smtClean="0"/>
              <a:t>Fund Balance (Cash)</a:t>
            </a:r>
          </a:p>
          <a:p>
            <a:pPr lvl="1"/>
            <a:r>
              <a:rPr lang="en-US" altLang="en-US" dirty="0" smtClean="0"/>
              <a:t>Spending Authority (Limit on Spending)</a:t>
            </a:r>
          </a:p>
          <a:p>
            <a:endParaRPr lang="en-US" altLang="en-US" dirty="0"/>
          </a:p>
          <a:p>
            <a:endParaRPr lang="en-US" dirty="0"/>
          </a:p>
        </p:txBody>
      </p:sp>
    </p:spTree>
    <p:extLst>
      <p:ext uri="{BB962C8B-B14F-4D97-AF65-F5344CB8AC3E}">
        <p14:creationId xmlns:p14="http://schemas.microsoft.com/office/powerpoint/2010/main" val="269246470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Spending Authority</a:t>
            </a:r>
            <a:endParaRPr lang="en-US" dirty="0"/>
          </a:p>
        </p:txBody>
      </p:sp>
      <p:sp>
        <p:nvSpPr>
          <p:cNvPr id="3" name="Content Placeholder 2"/>
          <p:cNvSpPr>
            <a:spLocks noGrp="1"/>
          </p:cNvSpPr>
          <p:nvPr>
            <p:ph idx="1"/>
          </p:nvPr>
        </p:nvSpPr>
        <p:spPr/>
        <p:txBody>
          <a:bodyPr>
            <a:normAutofit fontScale="92500" lnSpcReduction="10000"/>
          </a:bodyPr>
          <a:lstStyle/>
          <a:p>
            <a:r>
              <a:rPr lang="en-US" altLang="en-US" dirty="0"/>
              <a:t>State controls maximum amount </a:t>
            </a:r>
            <a:r>
              <a:rPr lang="en-US" altLang="en-US" dirty="0" smtClean="0"/>
              <a:t>each district can spend.</a:t>
            </a:r>
          </a:p>
          <a:p>
            <a:pPr lvl="1"/>
            <a:r>
              <a:rPr lang="en-US" altLang="en-US" dirty="0" smtClean="0"/>
              <a:t>It </a:t>
            </a:r>
            <a:r>
              <a:rPr lang="en-US" altLang="en-US" dirty="0"/>
              <a:t>is </a:t>
            </a:r>
            <a:r>
              <a:rPr lang="en-US" altLang="en-US" b="1" dirty="0"/>
              <a:t>illegal</a:t>
            </a:r>
            <a:r>
              <a:rPr lang="en-US" altLang="en-US" dirty="0"/>
              <a:t> for a school district to exceed </a:t>
            </a:r>
            <a:r>
              <a:rPr lang="en-US" altLang="en-US" dirty="0" smtClean="0"/>
              <a:t>its </a:t>
            </a:r>
            <a:r>
              <a:rPr lang="en-US" altLang="en-US" dirty="0"/>
              <a:t>total </a:t>
            </a:r>
            <a:r>
              <a:rPr lang="en-US" altLang="en-US" dirty="0" smtClean="0"/>
              <a:t>Spending Authority. </a:t>
            </a:r>
          </a:p>
          <a:p>
            <a:r>
              <a:rPr lang="en-US" altLang="en-US" dirty="0" smtClean="0"/>
              <a:t>Limit </a:t>
            </a:r>
            <a:r>
              <a:rPr lang="en-US" altLang="en-US" dirty="0"/>
              <a:t>on spending is the amount of </a:t>
            </a:r>
            <a:r>
              <a:rPr lang="en-US" altLang="en-US" b="1" dirty="0"/>
              <a:t>Spending Authority</a:t>
            </a:r>
            <a:r>
              <a:rPr lang="en-US" altLang="en-US" dirty="0"/>
              <a:t> a district </a:t>
            </a:r>
            <a:r>
              <a:rPr lang="en-US" altLang="en-US" dirty="0" smtClean="0"/>
              <a:t>has, </a:t>
            </a:r>
            <a:r>
              <a:rPr lang="en-US" altLang="en-US" u="sng" dirty="0"/>
              <a:t>not</a:t>
            </a:r>
            <a:r>
              <a:rPr lang="en-US" altLang="en-US" dirty="0"/>
              <a:t> the amount of cash or fund </a:t>
            </a:r>
            <a:r>
              <a:rPr lang="en-US" altLang="en-US" dirty="0" smtClean="0"/>
              <a:t>balance.</a:t>
            </a:r>
          </a:p>
          <a:p>
            <a:r>
              <a:rPr lang="en-US" altLang="en-US" dirty="0" smtClean="0"/>
              <a:t>Spending Authority is directly tied to student enrollment, e.g., Cost Per Pupil.</a:t>
            </a:r>
            <a:endParaRPr lang="en-US" altLang="en-US" dirty="0"/>
          </a:p>
          <a:p>
            <a:endParaRPr lang="en-US" altLang="en-US" dirty="0" smtClean="0"/>
          </a:p>
          <a:p>
            <a:endParaRPr lang="en-US" altLang="en-US" dirty="0"/>
          </a:p>
          <a:p>
            <a:endParaRPr lang="en-US" dirty="0"/>
          </a:p>
        </p:txBody>
      </p:sp>
    </p:spTree>
    <p:extLst>
      <p:ext uri="{BB962C8B-B14F-4D97-AF65-F5344CB8AC3E}">
        <p14:creationId xmlns:p14="http://schemas.microsoft.com/office/powerpoint/2010/main" val="3992429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Per Pupil</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a:t>
            </a:r>
            <a:r>
              <a:rPr lang="en-US" dirty="0" smtClean="0"/>
              <a:t>Cost Per Pupil is </a:t>
            </a:r>
            <a:r>
              <a:rPr lang="en-US" dirty="0"/>
              <a:t>fixed the dollar amount set by the State that will be funded (through both State </a:t>
            </a:r>
            <a:r>
              <a:rPr lang="en-US" i="1" dirty="0"/>
              <a:t>and </a:t>
            </a:r>
            <a:r>
              <a:rPr lang="en-US" dirty="0"/>
              <a:t>local sources) for every student</a:t>
            </a:r>
            <a:r>
              <a:rPr lang="en-US" dirty="0" smtClean="0"/>
              <a:t>.</a:t>
            </a:r>
          </a:p>
          <a:p>
            <a:r>
              <a:rPr lang="en-US" dirty="0" smtClean="0"/>
              <a:t>Allowable </a:t>
            </a:r>
            <a:r>
              <a:rPr lang="en-US" dirty="0"/>
              <a:t>Growth provision </a:t>
            </a:r>
            <a:r>
              <a:rPr lang="en-US" dirty="0" smtClean="0"/>
              <a:t>is the mechanism to increase the State </a:t>
            </a:r>
            <a:r>
              <a:rPr lang="en-US" dirty="0"/>
              <a:t>Cost Per </a:t>
            </a:r>
            <a:r>
              <a:rPr lang="en-US" dirty="0" smtClean="0"/>
              <a:t>Pupil; </a:t>
            </a:r>
            <a:r>
              <a:rPr lang="en-US" dirty="0"/>
              <a:t>this provision is known as </a:t>
            </a:r>
            <a:r>
              <a:rPr lang="en-US" b="1" dirty="0"/>
              <a:t>Supplemental State Aid</a:t>
            </a:r>
            <a:r>
              <a:rPr lang="en-US" dirty="0"/>
              <a:t>. </a:t>
            </a:r>
            <a:endParaRPr lang="en-US" dirty="0" smtClean="0"/>
          </a:p>
          <a:p>
            <a:pPr lvl="1"/>
            <a:r>
              <a:rPr lang="en-US" dirty="0" smtClean="0"/>
              <a:t>FY 2016 </a:t>
            </a:r>
            <a:r>
              <a:rPr lang="en-US" dirty="0"/>
              <a:t>SSA was set at: </a:t>
            </a:r>
            <a:r>
              <a:rPr lang="en-US" b="1" u="sng" dirty="0" smtClean="0">
                <a:latin typeface="Gill Sans MT" panose="020B0502020104020203" pitchFamily="34" charset="0"/>
              </a:rPr>
              <a:t>1.25%</a:t>
            </a:r>
            <a:endParaRPr lang="en-US" b="1" u="sng" dirty="0" smtClean="0">
              <a:solidFill>
                <a:schemeClr val="tx1"/>
              </a:solidFill>
            </a:endParaRPr>
          </a:p>
          <a:p>
            <a:r>
              <a:rPr lang="en-US" dirty="0" smtClean="0"/>
              <a:t>The District Cost Per Pupil is specific to each school district and is calculated annually at the rate of growth of the SCPP.</a:t>
            </a:r>
          </a:p>
          <a:p>
            <a:pPr lvl="1"/>
            <a:r>
              <a:rPr lang="en-US" dirty="0" smtClean="0"/>
              <a:t>FY </a:t>
            </a:r>
            <a:r>
              <a:rPr lang="en-US" dirty="0"/>
              <a:t>2016 </a:t>
            </a:r>
            <a:r>
              <a:rPr lang="en-US" dirty="0" smtClean="0"/>
              <a:t>District CPP : </a:t>
            </a:r>
            <a:r>
              <a:rPr lang="en-US" sz="2600" b="1" u="sng" dirty="0">
                <a:solidFill>
                  <a:schemeClr val="accent4"/>
                </a:solidFill>
                <a:latin typeface="Gill Sans MT" panose="020B0502020104020203" pitchFamily="34" charset="0"/>
              </a:rPr>
              <a:t>$</a:t>
            </a:r>
            <a:r>
              <a:rPr lang="en-US" sz="2600" b="1" u="sng" dirty="0" smtClean="0">
                <a:solidFill>
                  <a:schemeClr val="accent4"/>
                </a:solidFill>
                <a:latin typeface="Gill Sans MT" panose="020B0502020104020203" pitchFamily="34" charset="0"/>
              </a:rPr>
              <a:t>6,514</a:t>
            </a:r>
            <a:endParaRPr lang="en-US" sz="1000" b="1" u="sng" dirty="0">
              <a:solidFill>
                <a:schemeClr val="accent4"/>
              </a:solidFill>
              <a:latin typeface="Gill Sans MT" panose="020B05020201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63994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Calculating Spending Authority</a:t>
            </a:r>
          </a:p>
        </p:txBody>
      </p:sp>
      <p:graphicFrame>
        <p:nvGraphicFramePr>
          <p:cNvPr id="3" name="Table 2"/>
          <p:cNvGraphicFramePr>
            <a:graphicFrameLocks noGrp="1"/>
          </p:cNvGraphicFramePr>
          <p:nvPr>
            <p:extLst/>
          </p:nvPr>
        </p:nvGraphicFramePr>
        <p:xfrm>
          <a:off x="297951" y="1397000"/>
          <a:ext cx="8630291" cy="5425439"/>
        </p:xfrm>
        <a:graphic>
          <a:graphicData uri="http://schemas.openxmlformats.org/drawingml/2006/table">
            <a:tbl>
              <a:tblPr firstRow="1" bandRow="1">
                <a:tableStyleId>{5940675A-B579-460E-94D1-54222C63F5DA}</a:tableStyleId>
              </a:tblPr>
              <a:tblGrid>
                <a:gridCol w="468686"/>
                <a:gridCol w="8161605"/>
              </a:tblGrid>
              <a:tr h="370840">
                <a:tc>
                  <a:txBody>
                    <a:bodyPr/>
                    <a:lstStyle/>
                    <a:p>
                      <a:endParaRPr lang="en-US" sz="2800" dirty="0">
                        <a:latin typeface="Gill Sans MT" panose="020B0502020104020203"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2800" b="0" dirty="0" smtClean="0">
                          <a:latin typeface="Gill Sans MT" panose="020B0502020104020203" pitchFamily="34" charset="0"/>
                        </a:rPr>
                        <a:t>Previous Year Student Enrollment</a:t>
                      </a:r>
                      <a:endParaRPr lang="en-US" sz="2800" b="0" dirty="0">
                        <a:latin typeface="Gill Sans MT" panose="020B0502020104020203"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r>
                        <a:rPr lang="en-US" sz="2800" dirty="0" smtClean="0">
                          <a:latin typeface="Gill Sans MT" panose="020B0502020104020203" pitchFamily="34" charset="0"/>
                        </a:rPr>
                        <a:t>x</a:t>
                      </a:r>
                      <a:endParaRPr lang="en-US" sz="2800" dirty="0">
                        <a:latin typeface="Gill Sans MT" panose="020B0502020104020203"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2800" dirty="0" smtClean="0">
                          <a:solidFill>
                            <a:schemeClr val="accent4"/>
                          </a:solidFill>
                          <a:latin typeface="Gill Sans MT" panose="020B0502020104020203" pitchFamily="34" charset="0"/>
                        </a:rPr>
                        <a:t>Current Year District Cost Per Pupil</a:t>
                      </a:r>
                      <a:endParaRPr lang="en-US" sz="2800" dirty="0">
                        <a:solidFill>
                          <a:schemeClr val="accent4"/>
                        </a:solidFill>
                        <a:latin typeface="Gill Sans MT" panose="020B0502020104020203" pitchFamily="34" charset="0"/>
                      </a:endParaRPr>
                    </a:p>
                  </a:txBody>
                  <a:tcPr>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tcPr>
                </a:tc>
              </a:tr>
              <a:tr h="370840">
                <a:tc>
                  <a:txBody>
                    <a:bodyPr/>
                    <a:lstStyle/>
                    <a:p>
                      <a:r>
                        <a:rPr lang="en-US" sz="2800" dirty="0" smtClean="0">
                          <a:latin typeface="Gill Sans MT" panose="020B0502020104020203" pitchFamily="34" charset="0"/>
                        </a:rPr>
                        <a:t>=</a:t>
                      </a:r>
                      <a:endParaRPr lang="en-US" sz="2800" dirty="0">
                        <a:latin typeface="Gill Sans MT" panose="020B0502020104020203"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2800" b="0" dirty="0" smtClean="0">
                          <a:solidFill>
                            <a:schemeClr val="accent1"/>
                          </a:solidFill>
                          <a:latin typeface="Gill Sans MT" panose="020B0502020104020203" pitchFamily="34" charset="0"/>
                        </a:rPr>
                        <a:t>Current Year Regular Program District CPP</a:t>
                      </a:r>
                      <a:endParaRPr lang="en-US" sz="2800" b="0" dirty="0">
                        <a:solidFill>
                          <a:schemeClr val="accent1"/>
                        </a:solidFill>
                        <a:latin typeface="Gill Sans MT" panose="020B0502020104020203" pitchFamily="34" charset="0"/>
                      </a:endParaRPr>
                    </a:p>
                  </a:txBody>
                  <a:tcPr>
                    <a:lnL w="12700" cmpd="sng">
                      <a:noFill/>
                    </a:lnL>
                    <a:lnR w="12700" cmpd="sng">
                      <a:noFill/>
                    </a:lnR>
                    <a:lnT w="12700" cap="flat" cmpd="sng" algn="ctr">
                      <a:solidFill>
                        <a:schemeClr val="tx1"/>
                      </a:solidFill>
                      <a:prstDash val="sysDash"/>
                      <a:round/>
                      <a:headEnd type="none" w="med" len="med"/>
                      <a:tailEnd type="none" w="med" len="med"/>
                    </a:lnT>
                    <a:lnB w="12700" cmpd="sng">
                      <a:noFill/>
                    </a:lnB>
                    <a:lnTlToBr w="12700" cmpd="sng">
                      <a:noFill/>
                      <a:prstDash val="solid"/>
                    </a:lnTlToBr>
                    <a:lnBlToTr w="12700" cmpd="sng">
                      <a:noFill/>
                      <a:prstDash val="solid"/>
                    </a:lnBlToTr>
                  </a:tcPr>
                </a:tc>
              </a:tr>
              <a:tr h="370840">
                <a:tc>
                  <a:txBody>
                    <a:bodyPr/>
                    <a:lstStyle/>
                    <a:p>
                      <a:r>
                        <a:rPr lang="en-US" sz="2800" dirty="0" smtClean="0">
                          <a:latin typeface="Gill Sans MT" panose="020B0502020104020203" pitchFamily="34" charset="0"/>
                        </a:rPr>
                        <a:t>+</a:t>
                      </a:r>
                      <a:endParaRPr lang="en-US" sz="2800" dirty="0">
                        <a:latin typeface="Gill Sans MT" panose="020B0502020104020203"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b="0" dirty="0" smtClean="0">
                          <a:solidFill>
                            <a:schemeClr val="tx1"/>
                          </a:solidFill>
                          <a:latin typeface="Gill Sans MT" panose="020B0502020104020203" pitchFamily="34" charset="0"/>
                        </a:rPr>
                        <a:t>Adjustments</a:t>
                      </a:r>
                      <a:r>
                        <a:rPr lang="en-US" sz="2800" b="0" baseline="0" dirty="0" smtClean="0">
                          <a:solidFill>
                            <a:schemeClr val="tx1"/>
                          </a:solidFill>
                          <a:latin typeface="Gill Sans MT" panose="020B0502020104020203" pitchFamily="34" charset="0"/>
                        </a:rPr>
                        <a:t> </a:t>
                      </a:r>
                      <a:r>
                        <a:rPr lang="en-US" sz="1600" b="0" i="1" dirty="0" smtClean="0">
                          <a:solidFill>
                            <a:schemeClr val="tx1"/>
                          </a:solidFill>
                          <a:latin typeface="Gill Sans MT" panose="020B0502020104020203" pitchFamily="34" charset="0"/>
                        </a:rPr>
                        <a:t>(including </a:t>
                      </a:r>
                      <a:r>
                        <a:rPr lang="en-US" sz="1600" i="1" dirty="0" smtClean="0">
                          <a:latin typeface="Gill Sans MT" panose="020B0502020104020203" pitchFamily="34" charset="0"/>
                        </a:rPr>
                        <a:t>weighting, teacher salary supplement, professional development…)</a:t>
                      </a:r>
                      <a:endParaRPr lang="en-US" sz="1600" b="1" i="1" dirty="0" smtClean="0">
                        <a:latin typeface="Gill Sans MT" panose="020B0502020104020203"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r>
                        <a:rPr lang="en-US" sz="2800" dirty="0" smtClean="0">
                          <a:latin typeface="Gill Sans MT" panose="020B0502020104020203" pitchFamily="34" charset="0"/>
                        </a:rPr>
                        <a:t>+</a:t>
                      </a:r>
                      <a:endParaRPr lang="en-US" sz="2800" dirty="0">
                        <a:latin typeface="Gill Sans MT" panose="020B0502020104020203"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2800" b="0" dirty="0" smtClean="0">
                          <a:solidFill>
                            <a:schemeClr val="tx1"/>
                          </a:solidFill>
                          <a:latin typeface="Gill Sans MT" panose="020B0502020104020203" pitchFamily="34" charset="0"/>
                        </a:rPr>
                        <a:t>Preschool Foundation Aid</a:t>
                      </a:r>
                      <a:endParaRPr lang="en-US" sz="2800" b="0" i="0" dirty="0">
                        <a:solidFill>
                          <a:schemeClr val="accent2"/>
                        </a:solidFill>
                        <a:latin typeface="Gill Sans MT" panose="020B0502020104020203"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r>
                        <a:rPr lang="en-US" sz="2800" dirty="0" smtClean="0">
                          <a:latin typeface="Gill Sans MT" panose="020B0502020104020203" pitchFamily="34" charset="0"/>
                        </a:rPr>
                        <a:t>+</a:t>
                      </a:r>
                      <a:endParaRPr lang="en-US" sz="2800" dirty="0">
                        <a:latin typeface="Gill Sans MT" panose="020B0502020104020203"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2800" b="0" dirty="0" smtClean="0">
                          <a:solidFill>
                            <a:schemeClr val="tx1"/>
                          </a:solidFill>
                          <a:latin typeface="Gill Sans MT" panose="020B0502020104020203" pitchFamily="34" charset="0"/>
                        </a:rPr>
                        <a:t>Instructional Support Authority</a:t>
                      </a:r>
                      <a:endParaRPr lang="en-US" sz="2800" b="0" i="0" dirty="0">
                        <a:solidFill>
                          <a:schemeClr val="accent2"/>
                        </a:solidFill>
                        <a:latin typeface="Gill Sans MT" panose="020B0502020104020203"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r>
                        <a:rPr lang="en-US" sz="2800" dirty="0" smtClean="0">
                          <a:latin typeface="Gill Sans MT" panose="020B0502020104020203" pitchFamily="34" charset="0"/>
                        </a:rPr>
                        <a:t>+</a:t>
                      </a:r>
                      <a:endParaRPr lang="en-US" sz="2800" dirty="0">
                        <a:latin typeface="Gill Sans MT" panose="020B0502020104020203"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2800" b="0" dirty="0" smtClean="0">
                          <a:solidFill>
                            <a:schemeClr val="tx1"/>
                          </a:solidFill>
                          <a:latin typeface="Gill Sans MT" panose="020B0502020104020203" pitchFamily="34" charset="0"/>
                        </a:rPr>
                        <a:t>Other Miscellaneous Income</a:t>
                      </a:r>
                      <a:endParaRPr lang="en-US" sz="2800" b="0" i="0" dirty="0">
                        <a:solidFill>
                          <a:schemeClr val="accent2"/>
                        </a:solidFill>
                        <a:latin typeface="Gill Sans MT" panose="020B0502020104020203"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r>
                        <a:rPr lang="en-US" sz="2800" dirty="0" smtClean="0">
                          <a:latin typeface="Gill Sans MT" panose="020B0502020104020203" pitchFamily="34" charset="0"/>
                        </a:rPr>
                        <a:t>=</a:t>
                      </a:r>
                      <a:endParaRPr lang="en-US" sz="2800" dirty="0">
                        <a:latin typeface="Gill Sans MT" panose="020B0502020104020203"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2800" b="0" i="0" dirty="0" smtClean="0">
                          <a:solidFill>
                            <a:schemeClr val="accent2"/>
                          </a:solidFill>
                          <a:latin typeface="Gill Sans MT" panose="020B0502020104020203" pitchFamily="34" charset="0"/>
                        </a:rPr>
                        <a:t>Current Year Spending Authority</a:t>
                      </a:r>
                      <a:endParaRPr lang="en-US" sz="2800" b="0" i="0" dirty="0">
                        <a:solidFill>
                          <a:schemeClr val="accent2"/>
                        </a:solidFill>
                        <a:latin typeface="Gill Sans MT" panose="020B0502020104020203" pitchFamily="34" charset="0"/>
                      </a:endParaRPr>
                    </a:p>
                  </a:txBody>
                  <a:tcPr>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tcPr>
                </a:tc>
              </a:tr>
              <a:tr h="370840">
                <a:tc>
                  <a:txBody>
                    <a:bodyPr/>
                    <a:lstStyle/>
                    <a:p>
                      <a:r>
                        <a:rPr lang="en-US" sz="2800" dirty="0" smtClean="0">
                          <a:latin typeface="Gill Sans MT" panose="020B0502020104020203" pitchFamily="34" charset="0"/>
                        </a:rPr>
                        <a:t>+</a:t>
                      </a:r>
                      <a:endParaRPr lang="en-US" sz="2800" dirty="0">
                        <a:latin typeface="Gill Sans MT" panose="020B0502020104020203" pitchFamily="34"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dirty="0" smtClean="0">
                          <a:latin typeface="Gill Sans MT" panose="020B0502020104020203" pitchFamily="34" charset="0"/>
                        </a:rPr>
                        <a:t>Previous Year Unspent</a:t>
                      </a:r>
                      <a:r>
                        <a:rPr lang="en-US" sz="2800" baseline="0" dirty="0" smtClean="0">
                          <a:latin typeface="Gill Sans MT" panose="020B0502020104020203" pitchFamily="34" charset="0"/>
                        </a:rPr>
                        <a:t> Spending Authority</a:t>
                      </a:r>
                    </a:p>
                    <a:p>
                      <a:r>
                        <a:rPr lang="en-US" sz="1600" i="1" dirty="0" smtClean="0">
                          <a:latin typeface="Gill Sans MT" panose="020B0502020104020203" pitchFamily="34" charset="0"/>
                        </a:rPr>
                        <a:t>(Example: FY15 Total Spending Authority – FY15 Expenses = FY15Unspent Spending Authority)</a:t>
                      </a:r>
                      <a:endParaRPr lang="en-US" sz="1600" i="1" dirty="0">
                        <a:latin typeface="Gill Sans MT" panose="020B0502020104020203" pitchFamily="34" charset="0"/>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2800" dirty="0" smtClean="0">
                          <a:latin typeface="Gill Sans MT" panose="020B0502020104020203" pitchFamily="34" charset="0"/>
                        </a:rPr>
                        <a:t>=</a:t>
                      </a:r>
                      <a:endParaRPr lang="en-US" sz="2800" dirty="0">
                        <a:latin typeface="Gill Sans MT" panose="020B0502020104020203"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sz="2800" b="1" dirty="0" smtClean="0">
                          <a:solidFill>
                            <a:schemeClr val="accent3"/>
                          </a:solidFill>
                          <a:latin typeface="Gill Sans MT" panose="020B0502020104020203" pitchFamily="34" charset="0"/>
                        </a:rPr>
                        <a:t>TOTAL</a:t>
                      </a:r>
                      <a:r>
                        <a:rPr lang="en-US" sz="2800" b="1" baseline="0" dirty="0" smtClean="0">
                          <a:solidFill>
                            <a:schemeClr val="accent3"/>
                          </a:solidFill>
                          <a:latin typeface="Gill Sans MT" panose="020B0502020104020203" pitchFamily="34" charset="0"/>
                        </a:rPr>
                        <a:t> SPENDING AUTHORITY</a:t>
                      </a:r>
                      <a:endParaRPr lang="en-US" sz="2800" b="1" dirty="0">
                        <a:solidFill>
                          <a:schemeClr val="accent3"/>
                        </a:solidFill>
                        <a:latin typeface="Gill Sans MT" panose="020B0502020104020203"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82126486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 2016 Spending </a:t>
            </a:r>
            <a:r>
              <a:rPr lang="en-US" dirty="0"/>
              <a:t>Authority</a:t>
            </a:r>
          </a:p>
        </p:txBody>
      </p:sp>
      <p:graphicFrame>
        <p:nvGraphicFramePr>
          <p:cNvPr id="3" name="Table 2"/>
          <p:cNvGraphicFramePr>
            <a:graphicFrameLocks noGrp="1"/>
          </p:cNvGraphicFramePr>
          <p:nvPr>
            <p:extLst/>
          </p:nvPr>
        </p:nvGraphicFramePr>
        <p:xfrm>
          <a:off x="297951" y="1397000"/>
          <a:ext cx="8630292" cy="5181599"/>
        </p:xfrm>
        <a:graphic>
          <a:graphicData uri="http://schemas.openxmlformats.org/drawingml/2006/table">
            <a:tbl>
              <a:tblPr firstRow="1" bandRow="1">
                <a:tableStyleId>{5940675A-B579-460E-94D1-54222C63F5DA}</a:tableStyleId>
              </a:tblPr>
              <a:tblGrid>
                <a:gridCol w="468686"/>
                <a:gridCol w="2161498"/>
                <a:gridCol w="6000108"/>
              </a:tblGrid>
              <a:tr h="370840">
                <a:tc>
                  <a:txBody>
                    <a:bodyPr/>
                    <a:lstStyle/>
                    <a:p>
                      <a:endParaRPr lang="en-US" sz="2800" dirty="0">
                        <a:latin typeface="Gill Sans MT" panose="020B05020201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2800" b="0" baseline="0" dirty="0" smtClean="0">
                          <a:solidFill>
                            <a:schemeClr val="tx1"/>
                          </a:solidFill>
                          <a:latin typeface="Gill Sans MT" panose="020B0502020104020203" pitchFamily="34" charset="0"/>
                        </a:rPr>
                        <a:t>32,396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b="0" dirty="0" smtClean="0">
                          <a:latin typeface="Gill Sans MT" panose="020B0502020104020203" pitchFamily="34" charset="0"/>
                        </a:rPr>
                        <a:t>2014-15 Student Enrollment</a:t>
                      </a:r>
                      <a:endParaRPr lang="en-US" sz="2800" b="0" dirty="0">
                        <a:latin typeface="Gill Sans MT" panose="020B05020201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2800" dirty="0" smtClean="0">
                          <a:latin typeface="Gill Sans MT" panose="020B0502020104020203" pitchFamily="34" charset="0"/>
                        </a:rPr>
                        <a:t>x</a:t>
                      </a:r>
                      <a:endParaRPr lang="en-US" sz="2800" dirty="0">
                        <a:latin typeface="Gill Sans MT" panose="020B05020201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2800" dirty="0" smtClean="0">
                          <a:solidFill>
                            <a:schemeClr val="accent4"/>
                          </a:solidFill>
                          <a:latin typeface="Gill Sans MT" panose="020B0502020104020203" pitchFamily="34" charset="0"/>
                        </a:rPr>
                        <a:t>$6,514</a:t>
                      </a:r>
                      <a:r>
                        <a:rPr lang="en-US" sz="2800" baseline="0" dirty="0" smtClean="0">
                          <a:solidFill>
                            <a:schemeClr val="accent4"/>
                          </a:solidFill>
                          <a:latin typeface="Gill Sans MT" panose="020B0502020104020203" pitchFamily="34" charset="0"/>
                        </a:rPr>
                        <a:t> </a:t>
                      </a:r>
                      <a:endParaRPr lang="en-US" sz="2800" dirty="0" smtClean="0">
                        <a:solidFill>
                          <a:schemeClr val="accent4"/>
                        </a:solidFill>
                        <a:latin typeface="Gill Sans MT" panose="020B05020201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tcPr>
                </a:tc>
                <a:tc>
                  <a:txBody>
                    <a:bodyPr/>
                    <a:lstStyle/>
                    <a:p>
                      <a:r>
                        <a:rPr lang="en-US" sz="2800" dirty="0" smtClean="0">
                          <a:solidFill>
                            <a:schemeClr val="accent4"/>
                          </a:solidFill>
                          <a:latin typeface="Gill Sans MT" panose="020B0502020104020203" pitchFamily="34" charset="0"/>
                        </a:rPr>
                        <a:t>FY 2016 District CPP</a:t>
                      </a:r>
                      <a:endParaRPr lang="en-US" sz="2800" dirty="0">
                        <a:solidFill>
                          <a:schemeClr val="accent4"/>
                        </a:solidFill>
                        <a:latin typeface="Gill Sans MT" panose="020B05020201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tcPr>
                </a:tc>
              </a:tr>
              <a:tr h="370840">
                <a:tc>
                  <a:txBody>
                    <a:bodyPr/>
                    <a:lstStyle/>
                    <a:p>
                      <a:r>
                        <a:rPr lang="en-US" sz="2800" dirty="0" smtClean="0">
                          <a:latin typeface="Gill Sans MT" panose="020B0502020104020203" pitchFamily="34" charset="0"/>
                        </a:rPr>
                        <a:t>=</a:t>
                      </a:r>
                      <a:endParaRPr lang="en-US" sz="2800" dirty="0">
                        <a:latin typeface="Gill Sans MT" panose="020B05020201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2800" b="0" dirty="0" smtClean="0">
                          <a:solidFill>
                            <a:schemeClr val="accent1"/>
                          </a:solidFill>
                          <a:latin typeface="Gill Sans MT" panose="020B0502020104020203" pitchFamily="34" charset="0"/>
                        </a:rPr>
                        <a:t>$211,000,000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b="0" dirty="0" smtClean="0">
                          <a:solidFill>
                            <a:schemeClr val="accent1"/>
                          </a:solidFill>
                          <a:latin typeface="Gill Sans MT" panose="020B0502020104020203" pitchFamily="34" charset="0"/>
                        </a:rPr>
                        <a:t>FY 2016 Regular Program District CPP</a:t>
                      </a:r>
                      <a:endParaRPr lang="en-US" sz="2800" b="0" dirty="0">
                        <a:solidFill>
                          <a:schemeClr val="accent1"/>
                        </a:solidFill>
                        <a:latin typeface="Gill Sans MT" panose="020B05020201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2800" dirty="0" smtClean="0">
                          <a:latin typeface="Gill Sans MT" panose="020B0502020104020203" pitchFamily="34" charset="0"/>
                        </a:rPr>
                        <a:t>+</a:t>
                      </a:r>
                      <a:endParaRPr lang="en-US" sz="2800" dirty="0">
                        <a:latin typeface="Gill Sans MT" panose="020B05020201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800" dirty="0" smtClean="0">
                          <a:latin typeface="Gill Sans MT" panose="020B0502020104020203" pitchFamily="34" charset="0"/>
                        </a:rPr>
                        <a:t>$103,000,000</a:t>
                      </a:r>
                      <a:endParaRPr lang="en-US" sz="2800" dirty="0">
                        <a:latin typeface="Gill Sans MT" panose="020B05020201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b="0" dirty="0" smtClean="0">
                          <a:solidFill>
                            <a:schemeClr val="tx1"/>
                          </a:solidFill>
                          <a:latin typeface="Gill Sans MT" panose="020B0502020104020203" pitchFamily="34" charset="0"/>
                        </a:rPr>
                        <a:t>Adjustments</a:t>
                      </a:r>
                      <a:endParaRPr lang="en-US" sz="1600" b="1" i="1" dirty="0" smtClean="0">
                        <a:latin typeface="Gill Sans MT" panose="020B05020201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2800" dirty="0" smtClean="0">
                          <a:latin typeface="Gill Sans MT" panose="020B0502020104020203" pitchFamily="34" charset="0"/>
                        </a:rPr>
                        <a:t>+</a:t>
                      </a:r>
                      <a:endParaRPr lang="en-US" sz="2800" dirty="0">
                        <a:latin typeface="Gill Sans MT" panose="020B05020201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800" dirty="0" smtClean="0">
                          <a:latin typeface="Gill Sans MT" panose="020B0502020104020203" pitchFamily="34" charset="0"/>
                        </a:rPr>
                        <a:t>$5,000,000</a:t>
                      </a:r>
                      <a:endParaRPr lang="en-US" sz="2800" dirty="0">
                        <a:latin typeface="Gill Sans MT" panose="020B05020201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b="0" dirty="0" smtClean="0">
                          <a:solidFill>
                            <a:schemeClr val="tx1"/>
                          </a:solidFill>
                          <a:latin typeface="Gill Sans MT" panose="020B0502020104020203" pitchFamily="34" charset="0"/>
                        </a:rPr>
                        <a:t>Preschool Foundation Aid</a:t>
                      </a:r>
                      <a:endParaRPr lang="en-US" sz="2800" b="0" i="0" dirty="0">
                        <a:solidFill>
                          <a:schemeClr val="accent2"/>
                        </a:solidFill>
                        <a:latin typeface="Gill Sans MT" panose="020B05020201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2800" dirty="0" smtClean="0">
                          <a:latin typeface="Gill Sans MT" panose="020B0502020104020203" pitchFamily="34" charset="0"/>
                        </a:rPr>
                        <a:t>+</a:t>
                      </a:r>
                      <a:endParaRPr lang="en-US" sz="2800" dirty="0">
                        <a:latin typeface="Gill Sans MT" panose="020B05020201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800" dirty="0" smtClean="0">
                          <a:latin typeface="Gill Sans MT" panose="020B0502020104020203" pitchFamily="34" charset="0"/>
                        </a:rPr>
                        <a:t>$13,000,000</a:t>
                      </a:r>
                      <a:endParaRPr lang="en-US" sz="2800" dirty="0">
                        <a:latin typeface="Gill Sans MT" panose="020B05020201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b="0" dirty="0" smtClean="0">
                          <a:solidFill>
                            <a:schemeClr val="tx1"/>
                          </a:solidFill>
                          <a:latin typeface="Gill Sans MT" panose="020B0502020104020203" pitchFamily="34" charset="0"/>
                        </a:rPr>
                        <a:t>Instructional Support Authority</a:t>
                      </a:r>
                      <a:endParaRPr lang="en-US" sz="2800" b="0" i="0" dirty="0">
                        <a:solidFill>
                          <a:schemeClr val="accent2"/>
                        </a:solidFill>
                        <a:latin typeface="Gill Sans MT" panose="020B05020201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2800" dirty="0" smtClean="0">
                          <a:latin typeface="Gill Sans MT" panose="020B0502020104020203" pitchFamily="34" charset="0"/>
                        </a:rPr>
                        <a:t>+</a:t>
                      </a:r>
                      <a:endParaRPr lang="en-US" sz="2800" dirty="0">
                        <a:latin typeface="Gill Sans MT" panose="020B05020201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800" dirty="0" smtClean="0">
                          <a:latin typeface="Gill Sans MT" panose="020B0502020104020203" pitchFamily="34" charset="0"/>
                        </a:rPr>
                        <a:t>≈$50,000,000</a:t>
                      </a:r>
                      <a:endParaRPr lang="en-US" sz="2800" dirty="0">
                        <a:latin typeface="Gill Sans MT" panose="020B05020201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tcPr>
                </a:tc>
                <a:tc>
                  <a:txBody>
                    <a:bodyPr/>
                    <a:lstStyle/>
                    <a:p>
                      <a:r>
                        <a:rPr lang="en-US" sz="2800" b="0" dirty="0" smtClean="0">
                          <a:solidFill>
                            <a:schemeClr val="tx1"/>
                          </a:solidFill>
                          <a:latin typeface="Gill Sans MT" panose="020B0502020104020203" pitchFamily="34" charset="0"/>
                        </a:rPr>
                        <a:t>Other Miscellaneous Income</a:t>
                      </a:r>
                      <a:endParaRPr lang="en-US" sz="2800" b="0" i="0" dirty="0">
                        <a:solidFill>
                          <a:schemeClr val="accent2"/>
                        </a:solidFill>
                        <a:latin typeface="Gill Sans MT" panose="020B05020201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tcPr>
                </a:tc>
              </a:tr>
              <a:tr h="370840">
                <a:tc>
                  <a:txBody>
                    <a:bodyPr/>
                    <a:lstStyle/>
                    <a:p>
                      <a:r>
                        <a:rPr lang="en-US" sz="2800" dirty="0" smtClean="0">
                          <a:latin typeface="Gill Sans MT" panose="020B0502020104020203" pitchFamily="34" charset="0"/>
                        </a:rPr>
                        <a:t>=</a:t>
                      </a:r>
                      <a:endParaRPr lang="en-US" sz="2800" dirty="0">
                        <a:latin typeface="Gill Sans MT" panose="020B05020201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800" dirty="0" smtClean="0">
                          <a:latin typeface="Gill Sans MT" panose="020B0502020104020203" pitchFamily="34" charset="0"/>
                        </a:rPr>
                        <a:t>$367,000,000</a:t>
                      </a:r>
                      <a:endParaRPr lang="en-US" sz="2800" dirty="0">
                        <a:latin typeface="Gill Sans MT" panose="020B05020201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b="0" i="0" dirty="0" smtClean="0">
                          <a:solidFill>
                            <a:schemeClr val="accent2"/>
                          </a:solidFill>
                          <a:latin typeface="Gill Sans MT" panose="020B0502020104020203" pitchFamily="34" charset="0"/>
                        </a:rPr>
                        <a:t>FY 2016 Spending Authority</a:t>
                      </a:r>
                      <a:endParaRPr lang="en-US" sz="2800" b="0" i="0" dirty="0">
                        <a:solidFill>
                          <a:schemeClr val="accent2"/>
                        </a:solidFill>
                        <a:latin typeface="Gill Sans MT" panose="020B05020201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2800" dirty="0" smtClean="0">
                          <a:latin typeface="Gill Sans MT" panose="020B0502020104020203" pitchFamily="34" charset="0"/>
                        </a:rPr>
                        <a:t>+</a:t>
                      </a:r>
                      <a:endParaRPr lang="en-US" sz="2800" dirty="0">
                        <a:latin typeface="Gill Sans MT" panose="020B05020201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800" dirty="0" smtClean="0">
                          <a:latin typeface="Gill Sans MT" panose="020B0502020104020203" pitchFamily="34" charset="0"/>
                        </a:rPr>
                        <a:t>$54,000,000</a:t>
                      </a:r>
                      <a:endParaRPr lang="en-US" sz="2800" dirty="0">
                        <a:latin typeface="Gill Sans MT" panose="020B05020201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dirty="0" smtClean="0">
                          <a:latin typeface="Gill Sans MT" panose="020B0502020104020203" pitchFamily="34" charset="0"/>
                        </a:rPr>
                        <a:t>FY 2015 Unspent</a:t>
                      </a:r>
                      <a:r>
                        <a:rPr lang="en-US" sz="2800" baseline="0" dirty="0" smtClean="0">
                          <a:latin typeface="Gill Sans MT" panose="020B0502020104020203" pitchFamily="34" charset="0"/>
                        </a:rPr>
                        <a:t> Spending Authority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2800" dirty="0" smtClean="0">
                          <a:latin typeface="Gill Sans MT" panose="020B0502020104020203" pitchFamily="34" charset="0"/>
                        </a:rPr>
                        <a:t>=</a:t>
                      </a:r>
                      <a:endParaRPr lang="en-US" sz="2800" dirty="0">
                        <a:latin typeface="Gill Sans MT" panose="020B05020201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800" dirty="0" smtClean="0">
                          <a:latin typeface="Gill Sans MT" panose="020B0502020104020203" pitchFamily="34" charset="0"/>
                        </a:rPr>
                        <a:t>$435,000,000</a:t>
                      </a:r>
                      <a:endParaRPr lang="en-US" sz="2800" dirty="0">
                        <a:latin typeface="Gill Sans MT" panose="020B05020201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b="1" dirty="0" smtClean="0">
                          <a:solidFill>
                            <a:schemeClr val="accent3"/>
                          </a:solidFill>
                          <a:latin typeface="Gill Sans MT" panose="020B0502020104020203" pitchFamily="34" charset="0"/>
                        </a:rPr>
                        <a:t>TOTAL</a:t>
                      </a:r>
                      <a:r>
                        <a:rPr lang="en-US" sz="2800" b="1" baseline="0" dirty="0" smtClean="0">
                          <a:solidFill>
                            <a:schemeClr val="accent3"/>
                          </a:solidFill>
                          <a:latin typeface="Gill Sans MT" panose="020B0502020104020203" pitchFamily="34" charset="0"/>
                        </a:rPr>
                        <a:t> SPENDING AUTHORITY</a:t>
                      </a:r>
                      <a:endParaRPr lang="en-US" sz="2800" b="1" dirty="0">
                        <a:solidFill>
                          <a:schemeClr val="accent3"/>
                        </a:solidFill>
                        <a:latin typeface="Gill Sans MT" panose="020B05020201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179295937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in Spending Authority</a:t>
            </a:r>
            <a:endParaRPr lang="en-US" dirty="0"/>
          </a:p>
        </p:txBody>
      </p:sp>
      <p:sp>
        <p:nvSpPr>
          <p:cNvPr id="3" name="Content Placeholder 2"/>
          <p:cNvSpPr>
            <a:spLocks noGrp="1"/>
          </p:cNvSpPr>
          <p:nvPr>
            <p:ph idx="1"/>
          </p:nvPr>
        </p:nvSpPr>
        <p:spPr/>
        <p:txBody>
          <a:bodyPr/>
          <a:lstStyle/>
          <a:p>
            <a:r>
              <a:rPr lang="en-US" dirty="0" smtClean="0"/>
              <a:t>Three ways:</a:t>
            </a:r>
          </a:p>
          <a:p>
            <a:pPr lvl="1"/>
            <a:r>
              <a:rPr lang="en-US" dirty="0" smtClean="0"/>
              <a:t>Increase in Supplemental State Aid</a:t>
            </a:r>
          </a:p>
          <a:p>
            <a:pPr lvl="1"/>
            <a:r>
              <a:rPr lang="en-US" dirty="0"/>
              <a:t>Increase in Student </a:t>
            </a:r>
            <a:r>
              <a:rPr lang="en-US" dirty="0" smtClean="0"/>
              <a:t>Enrollment</a:t>
            </a:r>
          </a:p>
          <a:p>
            <a:pPr lvl="1"/>
            <a:r>
              <a:rPr lang="en-US" dirty="0" smtClean="0"/>
              <a:t>Increase in Miscellaneous Income </a:t>
            </a:r>
            <a:endParaRPr lang="en-US" dirty="0"/>
          </a:p>
          <a:p>
            <a:pPr lvl="1"/>
            <a:endParaRPr lang="en-US" dirty="0"/>
          </a:p>
        </p:txBody>
      </p:sp>
    </p:spTree>
    <p:extLst>
      <p:ext uri="{BB962C8B-B14F-4D97-AF65-F5344CB8AC3E}">
        <p14:creationId xmlns:p14="http://schemas.microsoft.com/office/powerpoint/2010/main" val="1028496922"/>
      </p:ext>
    </p:extLst>
  </p:cSld>
  <p:clrMapOvr>
    <a:masterClrMapping/>
  </p:clrMapOvr>
</p:sld>
</file>

<file path=ppt/theme/theme1.xml><?xml version="1.0" encoding="utf-8"?>
<a:theme xmlns:a="http://schemas.openxmlformats.org/drawingml/2006/main" name="Office Theme">
  <a:themeElements>
    <a:clrScheme name="Custom 3">
      <a:dk1>
        <a:srgbClr val="404040"/>
      </a:dk1>
      <a:lt1>
        <a:sysClr val="window" lastClr="FFFFFF"/>
      </a:lt1>
      <a:dk2>
        <a:srgbClr val="013668"/>
      </a:dk2>
      <a:lt2>
        <a:srgbClr val="A0C0E6"/>
      </a:lt2>
      <a:accent1>
        <a:srgbClr val="013668"/>
      </a:accent1>
      <a:accent2>
        <a:srgbClr val="EB9E00"/>
      </a:accent2>
      <a:accent3>
        <a:srgbClr val="9A3640"/>
      </a:accent3>
      <a:accent4>
        <a:srgbClr val="B1C55A"/>
      </a:accent4>
      <a:accent5>
        <a:srgbClr val="A0C0E6"/>
      </a:accent5>
      <a:accent6>
        <a:srgbClr val="8E8E8E"/>
      </a:accent6>
      <a:hlink>
        <a:srgbClr val="D5DFA9"/>
      </a:hlink>
      <a:folHlink>
        <a:srgbClr val="FECC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50F6A2881F7B648A566B8502DDD2DA5" ma:contentTypeVersion="0" ma:contentTypeDescription="Create a new document." ma:contentTypeScope="" ma:versionID="15c12f5887ccc3c456f6f9d3fbe99242">
  <xsd:schema xmlns:xsd="http://www.w3.org/2001/XMLSchema" xmlns:xs="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850A1B-208A-4CAF-8A02-445426730CAB}">
  <ds:schemaRefs>
    <ds:schemaRef ds:uri="http://schemas.microsoft.com/office/infopath/2007/PartnerControls"/>
    <ds:schemaRef ds:uri="http://purl.org/dc/dcmitype/"/>
    <ds:schemaRef ds:uri="http://purl.org/dc/terms/"/>
    <ds:schemaRef ds:uri="http://schemas.microsoft.com/office/2006/documentManagement/types"/>
    <ds:schemaRef ds:uri="http://purl.org/dc/elements/1.1/"/>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B5D73769-049D-4E80-BADE-63F823E4F130}">
  <ds:schemaRefs>
    <ds:schemaRef ds:uri="http://schemas.microsoft.com/sharepoint/v3/contenttype/forms"/>
  </ds:schemaRefs>
</ds:datastoreItem>
</file>

<file path=customXml/itemProps3.xml><?xml version="1.0" encoding="utf-8"?>
<ds:datastoreItem xmlns:ds="http://schemas.openxmlformats.org/officeDocument/2006/customXml" ds:itemID="{4E380574-62E1-4BFB-9E1B-D69AE81542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15101</TotalTime>
  <Words>1475</Words>
  <Application>Microsoft Macintosh PowerPoint</Application>
  <PresentationFormat>On-screen Show (4:3)</PresentationFormat>
  <Paragraphs>236</Paragraphs>
  <Slides>26</Slides>
  <Notes>7</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Business &amp; Finance</vt:lpstr>
      <vt:lpstr>FY 2016 Recap</vt:lpstr>
      <vt:lpstr>FY 2017 Overview &amp; Major Issues</vt:lpstr>
      <vt:lpstr>General Fund</vt:lpstr>
      <vt:lpstr>Spending Authority</vt:lpstr>
      <vt:lpstr>Cost Per Pupil</vt:lpstr>
      <vt:lpstr>Calculating Spending Authority</vt:lpstr>
      <vt:lpstr>FY 2016 Spending Authority</vt:lpstr>
      <vt:lpstr>Growth in Spending Authority</vt:lpstr>
      <vt:lpstr>Growth in Spending Authority</vt:lpstr>
      <vt:lpstr>Enrollment</vt:lpstr>
      <vt:lpstr>Growth in Spending Authority</vt:lpstr>
      <vt:lpstr>Supplemental State Aid</vt:lpstr>
      <vt:lpstr>History of SSA</vt:lpstr>
      <vt:lpstr>SSA – Last Decade</vt:lpstr>
      <vt:lpstr>SSA v. Settlement</vt:lpstr>
      <vt:lpstr>Growth in Spending Authority</vt:lpstr>
      <vt:lpstr>Compensation &amp; Staffing</vt:lpstr>
      <vt:lpstr>Unspent Spending Authority</vt:lpstr>
      <vt:lpstr>Solvency</vt:lpstr>
      <vt:lpstr>Property Tax</vt:lpstr>
      <vt:lpstr>FY 2017 Board Budget Parameters </vt:lpstr>
      <vt:lpstr>2017 Budget Parameters, cont. </vt:lpstr>
      <vt:lpstr>DMPS 2016 Legislative Priorities</vt:lpstr>
      <vt:lpstr>Statewide Penny</vt:lpstr>
      <vt:lpstr>Budget Calendar (Approved 11/03/15)</vt:lpstr>
    </vt:vector>
  </TitlesOfParts>
  <Company>Des Moines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Rohwer</dc:creator>
  <cp:lastModifiedBy>Phil Roeder</cp:lastModifiedBy>
  <cp:revision>172</cp:revision>
  <cp:lastPrinted>2016-01-12T20:51:06Z</cp:lastPrinted>
  <dcterms:created xsi:type="dcterms:W3CDTF">2012-05-23T20:50:18Z</dcterms:created>
  <dcterms:modified xsi:type="dcterms:W3CDTF">2016-03-09T21:54:25Z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789903732</vt:i4>
  </property>
  <property fmtid="{D5CDD505-2E9C-101B-9397-08002B2CF9AE}" pid="3" name="_NewReviewCycle">
    <vt:lpwstr/>
  </property>
  <property fmtid="{D5CDD505-2E9C-101B-9397-08002B2CF9AE}" pid="4" name="_EmailSubject">
    <vt:lpwstr>Presentations and Link</vt:lpwstr>
  </property>
  <property fmtid="{D5CDD505-2E9C-101B-9397-08002B2CF9AE}" pid="5" name="_AuthorEmail">
    <vt:lpwstr>casaundra.christensen@dmschools.org</vt:lpwstr>
  </property>
  <property fmtid="{D5CDD505-2E9C-101B-9397-08002B2CF9AE}" pid="6" name="_AuthorEmailDisplayName">
    <vt:lpwstr>Christensen, Casaundra</vt:lpwstr>
  </property>
  <property fmtid="{D5CDD505-2E9C-101B-9397-08002B2CF9AE}" pid="7" name="ContentTypeId">
    <vt:lpwstr>0x010100350F6A2881F7B648A566B8502DDD2DA5</vt:lpwstr>
  </property>
  <property fmtid="{D5CDD505-2E9C-101B-9397-08002B2CF9AE}" pid="8" name="_PreviousAdHocReviewCycleID">
    <vt:i4>1345733509</vt:i4>
  </property>
</Properties>
</file>